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62" r:id="rId7"/>
    <p:sldId id="396" r:id="rId8"/>
    <p:sldId id="260" r:id="rId9"/>
    <p:sldId id="397" r:id="rId10"/>
    <p:sldId id="398" r:id="rId11"/>
    <p:sldId id="415" r:id="rId12"/>
    <p:sldId id="263" r:id="rId13"/>
    <p:sldId id="266" r:id="rId14"/>
    <p:sldId id="399" r:id="rId15"/>
    <p:sldId id="274" r:id="rId16"/>
    <p:sldId id="400" r:id="rId17"/>
    <p:sldId id="401" r:id="rId18"/>
    <p:sldId id="402" r:id="rId19"/>
    <p:sldId id="406" r:id="rId20"/>
    <p:sldId id="405" r:id="rId21"/>
    <p:sldId id="407" r:id="rId22"/>
    <p:sldId id="404" r:id="rId23"/>
    <p:sldId id="403" r:id="rId24"/>
    <p:sldId id="408" r:id="rId25"/>
    <p:sldId id="409" r:id="rId26"/>
    <p:sldId id="410" r:id="rId27"/>
    <p:sldId id="438" r:id="rId28"/>
    <p:sldId id="439" r:id="rId29"/>
    <p:sldId id="440" r:id="rId30"/>
    <p:sldId id="441" r:id="rId31"/>
    <p:sldId id="442" r:id="rId32"/>
    <p:sldId id="443" r:id="rId33"/>
    <p:sldId id="412" r:id="rId34"/>
    <p:sldId id="411" r:id="rId35"/>
    <p:sldId id="417" r:id="rId36"/>
    <p:sldId id="416" r:id="rId37"/>
    <p:sldId id="418" r:id="rId38"/>
    <p:sldId id="422" r:id="rId39"/>
    <p:sldId id="420" r:id="rId40"/>
    <p:sldId id="421" r:id="rId41"/>
    <p:sldId id="423" r:id="rId42"/>
    <p:sldId id="454" r:id="rId43"/>
    <p:sldId id="419" r:id="rId44"/>
    <p:sldId id="425" r:id="rId45"/>
    <p:sldId id="424" r:id="rId46"/>
    <p:sldId id="426" r:id="rId47"/>
    <p:sldId id="427" r:id="rId48"/>
    <p:sldId id="428" r:id="rId49"/>
    <p:sldId id="430" r:id="rId50"/>
    <p:sldId id="432" r:id="rId51"/>
    <p:sldId id="433" r:id="rId52"/>
    <p:sldId id="434" r:id="rId53"/>
    <p:sldId id="435" r:id="rId54"/>
    <p:sldId id="436" r:id="rId55"/>
    <p:sldId id="444" r:id="rId56"/>
    <p:sldId id="445" r:id="rId57"/>
    <p:sldId id="446" r:id="rId58"/>
    <p:sldId id="431" r:id="rId59"/>
    <p:sldId id="413" r:id="rId60"/>
    <p:sldId id="459" r:id="rId61"/>
    <p:sldId id="458" r:id="rId62"/>
    <p:sldId id="447" r:id="rId63"/>
    <p:sldId id="455" r:id="rId64"/>
    <p:sldId id="456" r:id="rId65"/>
    <p:sldId id="457" r:id="rId66"/>
    <p:sldId id="449" r:id="rId67"/>
    <p:sldId id="460" r:id="rId68"/>
    <p:sldId id="461" r:id="rId69"/>
    <p:sldId id="462" r:id="rId70"/>
    <p:sldId id="463" r:id="rId71"/>
    <p:sldId id="464" r:id="rId72"/>
    <p:sldId id="448" r:id="rId73"/>
    <p:sldId id="465" r:id="rId74"/>
    <p:sldId id="453" r:id="rId75"/>
    <p:sldId id="466" r:id="rId76"/>
    <p:sldId id="452" r:id="rId77"/>
    <p:sldId id="451" r:id="rId78"/>
    <p:sldId id="362"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520B3-D9D9-4360-B78B-6F2562181F29}" v="99" dt="2022-05-23T14:16:44.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4" d="100"/>
          <a:sy n="104" d="100"/>
        </p:scale>
        <p:origin x="120" y="1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ysore, Mark" userId="c685ea66-25df-412b-bfee-ea83cbf9cb8e" providerId="ADAL" clId="{279520B3-D9D9-4360-B78B-6F2562181F29}"/>
    <pc:docChg chg="custSel addSld delSld modSld sldOrd modShowInfo">
      <pc:chgData name="Baysore, Mark" userId="c685ea66-25df-412b-bfee-ea83cbf9cb8e" providerId="ADAL" clId="{279520B3-D9D9-4360-B78B-6F2562181F29}" dt="2022-05-23T14:53:53.842" v="1129" actId="2744"/>
      <pc:docMkLst>
        <pc:docMk/>
      </pc:docMkLst>
      <pc:sldChg chg="modSp mod">
        <pc:chgData name="Baysore, Mark" userId="c685ea66-25df-412b-bfee-ea83cbf9cb8e" providerId="ADAL" clId="{279520B3-D9D9-4360-B78B-6F2562181F29}" dt="2022-05-23T14:49:49.268" v="1126" actId="20577"/>
        <pc:sldMkLst>
          <pc:docMk/>
          <pc:sldMk cId="2719870757" sldId="256"/>
        </pc:sldMkLst>
        <pc:spChg chg="mod">
          <ac:chgData name="Baysore, Mark" userId="c685ea66-25df-412b-bfee-ea83cbf9cb8e" providerId="ADAL" clId="{279520B3-D9D9-4360-B78B-6F2562181F29}" dt="2022-05-23T14:49:49.268" v="1126" actId="20577"/>
          <ac:spMkLst>
            <pc:docMk/>
            <pc:sldMk cId="2719870757" sldId="256"/>
            <ac:spMk id="2" creationId="{3B80163A-4C41-6550-00E7-37B62A0AA858}"/>
          </ac:spMkLst>
        </pc:spChg>
      </pc:sldChg>
      <pc:sldChg chg="modSp mod">
        <pc:chgData name="Baysore, Mark" userId="c685ea66-25df-412b-bfee-ea83cbf9cb8e" providerId="ADAL" clId="{279520B3-D9D9-4360-B78B-6F2562181F29}" dt="2022-05-23T01:52:09.848" v="127" actId="6549"/>
        <pc:sldMkLst>
          <pc:docMk/>
          <pc:sldMk cId="841387698" sldId="262"/>
        </pc:sldMkLst>
        <pc:spChg chg="mod">
          <ac:chgData name="Baysore, Mark" userId="c685ea66-25df-412b-bfee-ea83cbf9cb8e" providerId="ADAL" clId="{279520B3-D9D9-4360-B78B-6F2562181F29}" dt="2022-05-23T01:52:09.848" v="127" actId="6549"/>
          <ac:spMkLst>
            <pc:docMk/>
            <pc:sldMk cId="841387698" sldId="262"/>
            <ac:spMk id="3" creationId="{3369D950-9DC3-2A56-C2F6-BC1405963DF4}"/>
          </ac:spMkLst>
        </pc:spChg>
      </pc:sldChg>
      <pc:sldChg chg="modSp mod">
        <pc:chgData name="Baysore, Mark" userId="c685ea66-25df-412b-bfee-ea83cbf9cb8e" providerId="ADAL" clId="{279520B3-D9D9-4360-B78B-6F2562181F29}" dt="2022-05-23T01:57:36.748" v="192" actId="20577"/>
        <pc:sldMkLst>
          <pc:docMk/>
          <pc:sldMk cId="2275903829" sldId="263"/>
        </pc:sldMkLst>
        <pc:spChg chg="mod">
          <ac:chgData name="Baysore, Mark" userId="c685ea66-25df-412b-bfee-ea83cbf9cb8e" providerId="ADAL" clId="{279520B3-D9D9-4360-B78B-6F2562181F29}" dt="2022-05-23T01:57:36.748" v="192" actId="20577"/>
          <ac:spMkLst>
            <pc:docMk/>
            <pc:sldMk cId="2275903829" sldId="263"/>
            <ac:spMk id="3" creationId="{4010E323-E001-4AA2-6244-434CE5ADA2E5}"/>
          </ac:spMkLst>
        </pc:spChg>
      </pc:sldChg>
      <pc:sldChg chg="modSp mod">
        <pc:chgData name="Baysore, Mark" userId="c685ea66-25df-412b-bfee-ea83cbf9cb8e" providerId="ADAL" clId="{279520B3-D9D9-4360-B78B-6F2562181F29}" dt="2022-05-23T01:59:34.785" v="256" actId="20577"/>
        <pc:sldMkLst>
          <pc:docMk/>
          <pc:sldMk cId="798547126" sldId="266"/>
        </pc:sldMkLst>
        <pc:spChg chg="mod">
          <ac:chgData name="Baysore, Mark" userId="c685ea66-25df-412b-bfee-ea83cbf9cb8e" providerId="ADAL" clId="{279520B3-D9D9-4360-B78B-6F2562181F29}" dt="2022-05-23T01:59:34.785" v="256" actId="20577"/>
          <ac:spMkLst>
            <pc:docMk/>
            <pc:sldMk cId="798547126" sldId="266"/>
            <ac:spMk id="3" creationId="{3B3F4DE6-B21D-EEF8-4D57-12FB581FFD25}"/>
          </ac:spMkLst>
        </pc:spChg>
      </pc:sldChg>
      <pc:sldChg chg="modSp mod">
        <pc:chgData name="Baysore, Mark" userId="c685ea66-25df-412b-bfee-ea83cbf9cb8e" providerId="ADAL" clId="{279520B3-D9D9-4360-B78B-6F2562181F29}" dt="2022-05-23T02:05:59.030" v="650" actId="20577"/>
        <pc:sldMkLst>
          <pc:docMk/>
          <pc:sldMk cId="3353376309" sldId="274"/>
        </pc:sldMkLst>
        <pc:spChg chg="mod">
          <ac:chgData name="Baysore, Mark" userId="c685ea66-25df-412b-bfee-ea83cbf9cb8e" providerId="ADAL" clId="{279520B3-D9D9-4360-B78B-6F2562181F29}" dt="2022-05-23T02:05:59.030" v="650" actId="20577"/>
          <ac:spMkLst>
            <pc:docMk/>
            <pc:sldMk cId="3353376309" sldId="274"/>
            <ac:spMk id="3" creationId="{197DBC75-6572-66C0-D780-B07B5AD04494}"/>
          </ac:spMkLst>
        </pc:spChg>
      </pc:sldChg>
      <pc:sldChg chg="modSp">
        <pc:chgData name="Baysore, Mark" userId="c685ea66-25df-412b-bfee-ea83cbf9cb8e" providerId="ADAL" clId="{279520B3-D9D9-4360-B78B-6F2562181F29}" dt="2022-05-23T02:48:31.641" v="1027" actId="20578"/>
        <pc:sldMkLst>
          <pc:docMk/>
          <pc:sldMk cId="4239767492" sldId="362"/>
        </pc:sldMkLst>
        <pc:spChg chg="mod">
          <ac:chgData name="Baysore, Mark" userId="c685ea66-25df-412b-bfee-ea83cbf9cb8e" providerId="ADAL" clId="{279520B3-D9D9-4360-B78B-6F2562181F29}" dt="2022-05-23T02:48:31.641" v="1027" actId="20578"/>
          <ac:spMkLst>
            <pc:docMk/>
            <pc:sldMk cId="4239767492" sldId="362"/>
            <ac:spMk id="3" creationId="{253F8ABE-C49C-E0F2-5FE0-A870856A6DED}"/>
          </ac:spMkLst>
        </pc:spChg>
      </pc:sldChg>
      <pc:sldChg chg="modSp mod">
        <pc:chgData name="Baysore, Mark" userId="c685ea66-25df-412b-bfee-ea83cbf9cb8e" providerId="ADAL" clId="{279520B3-D9D9-4360-B78B-6F2562181F29}" dt="2022-05-23T02:01:05.165" v="331" actId="20577"/>
        <pc:sldMkLst>
          <pc:docMk/>
          <pc:sldMk cId="3499969482" sldId="399"/>
        </pc:sldMkLst>
        <pc:spChg chg="mod">
          <ac:chgData name="Baysore, Mark" userId="c685ea66-25df-412b-bfee-ea83cbf9cb8e" providerId="ADAL" clId="{279520B3-D9D9-4360-B78B-6F2562181F29}" dt="2022-05-23T02:01:05.165" v="331" actId="20577"/>
          <ac:spMkLst>
            <pc:docMk/>
            <pc:sldMk cId="3499969482" sldId="399"/>
            <ac:spMk id="3" creationId="{3B3F4DE6-B21D-EEF8-4D57-12FB581FFD25}"/>
          </ac:spMkLst>
        </pc:spChg>
      </pc:sldChg>
      <pc:sldChg chg="modSp mod">
        <pc:chgData name="Baysore, Mark" userId="c685ea66-25df-412b-bfee-ea83cbf9cb8e" providerId="ADAL" clId="{279520B3-D9D9-4360-B78B-6F2562181F29}" dt="2022-05-23T02:08:03.298" v="652" actId="1076"/>
        <pc:sldMkLst>
          <pc:docMk/>
          <pc:sldMk cId="3743760146" sldId="402"/>
        </pc:sldMkLst>
        <pc:picChg chg="mod">
          <ac:chgData name="Baysore, Mark" userId="c685ea66-25df-412b-bfee-ea83cbf9cb8e" providerId="ADAL" clId="{279520B3-D9D9-4360-B78B-6F2562181F29}" dt="2022-05-23T02:08:03.298" v="652" actId="1076"/>
          <ac:picMkLst>
            <pc:docMk/>
            <pc:sldMk cId="3743760146" sldId="402"/>
            <ac:picMk id="5" creationId="{E4A53484-0C37-E070-9D30-2740D33CA007}"/>
          </ac:picMkLst>
        </pc:picChg>
      </pc:sldChg>
      <pc:sldChg chg="modSp mod">
        <pc:chgData name="Baysore, Mark" userId="c685ea66-25df-412b-bfee-ea83cbf9cb8e" providerId="ADAL" clId="{279520B3-D9D9-4360-B78B-6F2562181F29}" dt="2022-05-23T02:12:18.364" v="655" actId="20577"/>
        <pc:sldMkLst>
          <pc:docMk/>
          <pc:sldMk cId="672153881" sldId="403"/>
        </pc:sldMkLst>
        <pc:spChg chg="mod">
          <ac:chgData name="Baysore, Mark" userId="c685ea66-25df-412b-bfee-ea83cbf9cb8e" providerId="ADAL" clId="{279520B3-D9D9-4360-B78B-6F2562181F29}" dt="2022-05-23T02:12:18.364" v="655" actId="20577"/>
          <ac:spMkLst>
            <pc:docMk/>
            <pc:sldMk cId="672153881" sldId="403"/>
            <ac:spMk id="3" creationId="{197DBC75-6572-66C0-D780-B07B5AD04494}"/>
          </ac:spMkLst>
        </pc:spChg>
      </pc:sldChg>
      <pc:sldChg chg="modSp mod">
        <pc:chgData name="Baysore, Mark" userId="c685ea66-25df-412b-bfee-ea83cbf9cb8e" providerId="ADAL" clId="{279520B3-D9D9-4360-B78B-6F2562181F29}" dt="2022-05-23T02:16:08.791" v="670" actId="15"/>
        <pc:sldMkLst>
          <pc:docMk/>
          <pc:sldMk cId="3063111598" sldId="411"/>
        </pc:sldMkLst>
        <pc:spChg chg="mod">
          <ac:chgData name="Baysore, Mark" userId="c685ea66-25df-412b-bfee-ea83cbf9cb8e" providerId="ADAL" clId="{279520B3-D9D9-4360-B78B-6F2562181F29}" dt="2022-05-23T02:16:08.791" v="670" actId="15"/>
          <ac:spMkLst>
            <pc:docMk/>
            <pc:sldMk cId="3063111598" sldId="411"/>
            <ac:spMk id="3" creationId="{197DBC75-6572-66C0-D780-B07B5AD04494}"/>
          </ac:spMkLst>
        </pc:spChg>
      </pc:sldChg>
      <pc:sldChg chg="modSp mod">
        <pc:chgData name="Baysore, Mark" userId="c685ea66-25df-412b-bfee-ea83cbf9cb8e" providerId="ADAL" clId="{279520B3-D9D9-4360-B78B-6F2562181F29}" dt="2022-05-23T02:16:42.349" v="728" actId="20577"/>
        <pc:sldMkLst>
          <pc:docMk/>
          <pc:sldMk cId="3396354787" sldId="412"/>
        </pc:sldMkLst>
        <pc:spChg chg="mod">
          <ac:chgData name="Baysore, Mark" userId="c685ea66-25df-412b-bfee-ea83cbf9cb8e" providerId="ADAL" clId="{279520B3-D9D9-4360-B78B-6F2562181F29}" dt="2022-05-23T02:16:42.349" v="728" actId="20577"/>
          <ac:spMkLst>
            <pc:docMk/>
            <pc:sldMk cId="3396354787" sldId="412"/>
            <ac:spMk id="3" creationId="{197DBC75-6572-66C0-D780-B07B5AD04494}"/>
          </ac:spMkLst>
        </pc:spChg>
      </pc:sldChg>
      <pc:sldChg chg="del">
        <pc:chgData name="Baysore, Mark" userId="c685ea66-25df-412b-bfee-ea83cbf9cb8e" providerId="ADAL" clId="{279520B3-D9D9-4360-B78B-6F2562181F29}" dt="2022-05-23T02:48:03.140" v="1026" actId="2696"/>
        <pc:sldMkLst>
          <pc:docMk/>
          <pc:sldMk cId="4212650146" sldId="414"/>
        </pc:sldMkLst>
      </pc:sldChg>
      <pc:sldChg chg="addSp modSp mod">
        <pc:chgData name="Baysore, Mark" userId="c685ea66-25df-412b-bfee-ea83cbf9cb8e" providerId="ADAL" clId="{279520B3-D9D9-4360-B78B-6F2562181F29}" dt="2022-05-23T02:18:07.288" v="773" actId="1076"/>
        <pc:sldMkLst>
          <pc:docMk/>
          <pc:sldMk cId="38213000" sldId="417"/>
        </pc:sldMkLst>
        <pc:spChg chg="mod">
          <ac:chgData name="Baysore, Mark" userId="c685ea66-25df-412b-bfee-ea83cbf9cb8e" providerId="ADAL" clId="{279520B3-D9D9-4360-B78B-6F2562181F29}" dt="2022-05-23T02:17:33.760" v="767" actId="20577"/>
          <ac:spMkLst>
            <pc:docMk/>
            <pc:sldMk cId="38213000" sldId="417"/>
            <ac:spMk id="3" creationId="{197DBC75-6572-66C0-D780-B07B5AD04494}"/>
          </ac:spMkLst>
        </pc:spChg>
        <pc:spChg chg="add mod">
          <ac:chgData name="Baysore, Mark" userId="c685ea66-25df-412b-bfee-ea83cbf9cb8e" providerId="ADAL" clId="{279520B3-D9D9-4360-B78B-6F2562181F29}" dt="2022-05-23T02:18:07.288" v="773" actId="1076"/>
          <ac:spMkLst>
            <pc:docMk/>
            <pc:sldMk cId="38213000" sldId="417"/>
            <ac:spMk id="4" creationId="{9FDFEE95-94F4-CDC9-23F5-F56D2682A4E7}"/>
          </ac:spMkLst>
        </pc:spChg>
      </pc:sldChg>
      <pc:sldChg chg="modSp mod">
        <pc:chgData name="Baysore, Mark" userId="c685ea66-25df-412b-bfee-ea83cbf9cb8e" providerId="ADAL" clId="{279520B3-D9D9-4360-B78B-6F2562181F29}" dt="2022-05-23T02:19:46.142" v="777" actId="6549"/>
        <pc:sldMkLst>
          <pc:docMk/>
          <pc:sldMk cId="996920874" sldId="418"/>
        </pc:sldMkLst>
        <pc:spChg chg="mod">
          <ac:chgData name="Baysore, Mark" userId="c685ea66-25df-412b-bfee-ea83cbf9cb8e" providerId="ADAL" clId="{279520B3-D9D9-4360-B78B-6F2562181F29}" dt="2022-05-23T02:19:46.142" v="777" actId="6549"/>
          <ac:spMkLst>
            <pc:docMk/>
            <pc:sldMk cId="996920874" sldId="418"/>
            <ac:spMk id="3" creationId="{197DBC75-6572-66C0-D780-B07B5AD04494}"/>
          </ac:spMkLst>
        </pc:spChg>
      </pc:sldChg>
      <pc:sldChg chg="delSp mod">
        <pc:chgData name="Baysore, Mark" userId="c685ea66-25df-412b-bfee-ea83cbf9cb8e" providerId="ADAL" clId="{279520B3-D9D9-4360-B78B-6F2562181F29}" dt="2022-05-23T02:22:55.440" v="805" actId="478"/>
        <pc:sldMkLst>
          <pc:docMk/>
          <pc:sldMk cId="300210381" sldId="425"/>
        </pc:sldMkLst>
        <pc:picChg chg="del">
          <ac:chgData name="Baysore, Mark" userId="c685ea66-25df-412b-bfee-ea83cbf9cb8e" providerId="ADAL" clId="{279520B3-D9D9-4360-B78B-6F2562181F29}" dt="2022-05-23T02:22:55.440" v="805" actId="478"/>
          <ac:picMkLst>
            <pc:docMk/>
            <pc:sldMk cId="300210381" sldId="425"/>
            <ac:picMk id="9" creationId="{3A7CBA72-C776-58F0-3B2D-7EA69E91533C}"/>
          </ac:picMkLst>
        </pc:picChg>
      </pc:sldChg>
      <pc:sldChg chg="modSp mod">
        <pc:chgData name="Baysore, Mark" userId="c685ea66-25df-412b-bfee-ea83cbf9cb8e" providerId="ADAL" clId="{279520B3-D9D9-4360-B78B-6F2562181F29}" dt="2022-05-23T02:23:34.161" v="808" actId="20577"/>
        <pc:sldMkLst>
          <pc:docMk/>
          <pc:sldMk cId="758482217" sldId="426"/>
        </pc:sldMkLst>
        <pc:spChg chg="mod">
          <ac:chgData name="Baysore, Mark" userId="c685ea66-25df-412b-bfee-ea83cbf9cb8e" providerId="ADAL" clId="{279520B3-D9D9-4360-B78B-6F2562181F29}" dt="2022-05-23T02:23:34.161" v="808" actId="20577"/>
          <ac:spMkLst>
            <pc:docMk/>
            <pc:sldMk cId="758482217" sldId="426"/>
            <ac:spMk id="3" creationId="{197DBC75-6572-66C0-D780-B07B5AD04494}"/>
          </ac:spMkLst>
        </pc:spChg>
      </pc:sldChg>
      <pc:sldChg chg="modSp mod">
        <pc:chgData name="Baysore, Mark" userId="c685ea66-25df-412b-bfee-ea83cbf9cb8e" providerId="ADAL" clId="{279520B3-D9D9-4360-B78B-6F2562181F29}" dt="2022-05-23T02:24:26.734" v="825" actId="20577"/>
        <pc:sldMkLst>
          <pc:docMk/>
          <pc:sldMk cId="1872753581" sldId="428"/>
        </pc:sldMkLst>
        <pc:spChg chg="mod">
          <ac:chgData name="Baysore, Mark" userId="c685ea66-25df-412b-bfee-ea83cbf9cb8e" providerId="ADAL" clId="{279520B3-D9D9-4360-B78B-6F2562181F29}" dt="2022-05-23T02:24:26.734" v="825" actId="20577"/>
          <ac:spMkLst>
            <pc:docMk/>
            <pc:sldMk cId="1872753581" sldId="428"/>
            <ac:spMk id="3" creationId="{197DBC75-6572-66C0-D780-B07B5AD04494}"/>
          </ac:spMkLst>
        </pc:spChg>
      </pc:sldChg>
      <pc:sldChg chg="modSp mod">
        <pc:chgData name="Baysore, Mark" userId="c685ea66-25df-412b-bfee-ea83cbf9cb8e" providerId="ADAL" clId="{279520B3-D9D9-4360-B78B-6F2562181F29}" dt="2022-05-23T02:14:13.376" v="659" actId="20577"/>
        <pc:sldMkLst>
          <pc:docMk/>
          <pc:sldMk cId="4022978452" sldId="438"/>
        </pc:sldMkLst>
        <pc:spChg chg="mod">
          <ac:chgData name="Baysore, Mark" userId="c685ea66-25df-412b-bfee-ea83cbf9cb8e" providerId="ADAL" clId="{279520B3-D9D9-4360-B78B-6F2562181F29}" dt="2022-05-23T02:14:13.376" v="659" actId="20577"/>
          <ac:spMkLst>
            <pc:docMk/>
            <pc:sldMk cId="4022978452" sldId="438"/>
            <ac:spMk id="3" creationId="{197DBC75-6572-66C0-D780-B07B5AD04494}"/>
          </ac:spMkLst>
        </pc:spChg>
      </pc:sldChg>
      <pc:sldChg chg="modSp mod">
        <pc:chgData name="Baysore, Mark" userId="c685ea66-25df-412b-bfee-ea83cbf9cb8e" providerId="ADAL" clId="{279520B3-D9D9-4360-B78B-6F2562181F29}" dt="2022-05-23T14:16:44.654" v="1125" actId="6549"/>
        <pc:sldMkLst>
          <pc:docMk/>
          <pc:sldMk cId="2538250352" sldId="439"/>
        </pc:sldMkLst>
        <pc:spChg chg="mod">
          <ac:chgData name="Baysore, Mark" userId="c685ea66-25df-412b-bfee-ea83cbf9cb8e" providerId="ADAL" clId="{279520B3-D9D9-4360-B78B-6F2562181F29}" dt="2022-05-23T14:16:44.654" v="1125" actId="6549"/>
          <ac:spMkLst>
            <pc:docMk/>
            <pc:sldMk cId="2538250352" sldId="439"/>
            <ac:spMk id="3" creationId="{197DBC75-6572-66C0-D780-B07B5AD04494}"/>
          </ac:spMkLst>
        </pc:spChg>
      </pc:sldChg>
      <pc:sldChg chg="modSp mod">
        <pc:chgData name="Baysore, Mark" userId="c685ea66-25df-412b-bfee-ea83cbf9cb8e" providerId="ADAL" clId="{279520B3-D9D9-4360-B78B-6F2562181F29}" dt="2022-05-23T02:27:15.763" v="866" actId="20577"/>
        <pc:sldMkLst>
          <pc:docMk/>
          <pc:sldMk cId="988342566" sldId="444"/>
        </pc:sldMkLst>
        <pc:spChg chg="mod">
          <ac:chgData name="Baysore, Mark" userId="c685ea66-25df-412b-bfee-ea83cbf9cb8e" providerId="ADAL" clId="{279520B3-D9D9-4360-B78B-6F2562181F29}" dt="2022-05-23T02:27:15.763" v="866" actId="20577"/>
          <ac:spMkLst>
            <pc:docMk/>
            <pc:sldMk cId="988342566" sldId="444"/>
            <ac:spMk id="4" creationId="{B7683AFD-097A-28A6-00BF-6C0FEC75DBD1}"/>
          </ac:spMkLst>
        </pc:spChg>
      </pc:sldChg>
      <pc:sldChg chg="modSp mod">
        <pc:chgData name="Baysore, Mark" userId="c685ea66-25df-412b-bfee-ea83cbf9cb8e" providerId="ADAL" clId="{279520B3-D9D9-4360-B78B-6F2562181F29}" dt="2022-05-23T02:44:07.408" v="963" actId="1076"/>
        <pc:sldMkLst>
          <pc:docMk/>
          <pc:sldMk cId="1994959180" sldId="448"/>
        </pc:sldMkLst>
        <pc:picChg chg="mod">
          <ac:chgData name="Baysore, Mark" userId="c685ea66-25df-412b-bfee-ea83cbf9cb8e" providerId="ADAL" clId="{279520B3-D9D9-4360-B78B-6F2562181F29}" dt="2022-05-23T02:44:07.408" v="963" actId="1076"/>
          <ac:picMkLst>
            <pc:docMk/>
            <pc:sldMk cId="1994959180" sldId="448"/>
            <ac:picMk id="5" creationId="{6B9B9FEC-56CC-F73B-43A5-8F1D54C35B84}"/>
          </ac:picMkLst>
        </pc:picChg>
      </pc:sldChg>
      <pc:sldChg chg="modSp mod">
        <pc:chgData name="Baysore, Mark" userId="c685ea66-25df-412b-bfee-ea83cbf9cb8e" providerId="ADAL" clId="{279520B3-D9D9-4360-B78B-6F2562181F29}" dt="2022-05-23T02:40:34.507" v="962" actId="20577"/>
        <pc:sldMkLst>
          <pc:docMk/>
          <pc:sldMk cId="1553094836" sldId="449"/>
        </pc:sldMkLst>
        <pc:spChg chg="mod">
          <ac:chgData name="Baysore, Mark" userId="c685ea66-25df-412b-bfee-ea83cbf9cb8e" providerId="ADAL" clId="{279520B3-D9D9-4360-B78B-6F2562181F29}" dt="2022-05-23T02:40:34.507" v="962" actId="20577"/>
          <ac:spMkLst>
            <pc:docMk/>
            <pc:sldMk cId="1553094836" sldId="449"/>
            <ac:spMk id="3" creationId="{197DBC75-6572-66C0-D780-B07B5AD04494}"/>
          </ac:spMkLst>
        </pc:spChg>
      </pc:sldChg>
      <pc:sldChg chg="modSp mod">
        <pc:chgData name="Baysore, Mark" userId="c685ea66-25df-412b-bfee-ea83cbf9cb8e" providerId="ADAL" clId="{279520B3-D9D9-4360-B78B-6F2562181F29}" dt="2022-05-23T02:47:31.916" v="1025" actId="20577"/>
        <pc:sldMkLst>
          <pc:docMk/>
          <pc:sldMk cId="2434206024" sldId="451"/>
        </pc:sldMkLst>
        <pc:spChg chg="mod">
          <ac:chgData name="Baysore, Mark" userId="c685ea66-25df-412b-bfee-ea83cbf9cb8e" providerId="ADAL" clId="{279520B3-D9D9-4360-B78B-6F2562181F29}" dt="2022-05-23T02:47:31.916" v="1025" actId="20577"/>
          <ac:spMkLst>
            <pc:docMk/>
            <pc:sldMk cId="2434206024" sldId="451"/>
            <ac:spMk id="3" creationId="{197DBC75-6572-66C0-D780-B07B5AD04494}"/>
          </ac:spMkLst>
        </pc:spChg>
      </pc:sldChg>
      <pc:sldChg chg="modSp mod">
        <pc:chgData name="Baysore, Mark" userId="c685ea66-25df-412b-bfee-ea83cbf9cb8e" providerId="ADAL" clId="{279520B3-D9D9-4360-B78B-6F2562181F29}" dt="2022-05-23T02:22:06.762" v="804" actId="6549"/>
        <pc:sldMkLst>
          <pc:docMk/>
          <pc:sldMk cId="846526875" sldId="454"/>
        </pc:sldMkLst>
        <pc:spChg chg="mod">
          <ac:chgData name="Baysore, Mark" userId="c685ea66-25df-412b-bfee-ea83cbf9cb8e" providerId="ADAL" clId="{279520B3-D9D9-4360-B78B-6F2562181F29}" dt="2022-05-23T02:22:06.762" v="804" actId="6549"/>
          <ac:spMkLst>
            <pc:docMk/>
            <pc:sldMk cId="846526875" sldId="454"/>
            <ac:spMk id="3" creationId="{197DBC75-6572-66C0-D780-B07B5AD04494}"/>
          </ac:spMkLst>
        </pc:spChg>
      </pc:sldChg>
      <pc:sldChg chg="modSp mod ord">
        <pc:chgData name="Baysore, Mark" userId="c685ea66-25df-412b-bfee-ea83cbf9cb8e" providerId="ADAL" clId="{279520B3-D9D9-4360-B78B-6F2562181F29}" dt="2022-05-23T02:36:21.179" v="934" actId="20577"/>
        <pc:sldMkLst>
          <pc:docMk/>
          <pc:sldMk cId="1520363009" sldId="458"/>
        </pc:sldMkLst>
        <pc:spChg chg="mod">
          <ac:chgData name="Baysore, Mark" userId="c685ea66-25df-412b-bfee-ea83cbf9cb8e" providerId="ADAL" clId="{279520B3-D9D9-4360-B78B-6F2562181F29}" dt="2022-05-23T02:36:21.179" v="934" actId="20577"/>
          <ac:spMkLst>
            <pc:docMk/>
            <pc:sldMk cId="1520363009" sldId="458"/>
            <ac:spMk id="3" creationId="{197DBC75-6572-66C0-D780-B07B5AD04494}"/>
          </ac:spMkLst>
        </pc:spChg>
        <pc:picChg chg="mod">
          <ac:chgData name="Baysore, Mark" userId="c685ea66-25df-412b-bfee-ea83cbf9cb8e" providerId="ADAL" clId="{279520B3-D9D9-4360-B78B-6F2562181F29}" dt="2022-05-23T02:35:22.805" v="874" actId="1076"/>
          <ac:picMkLst>
            <pc:docMk/>
            <pc:sldMk cId="1520363009" sldId="458"/>
            <ac:picMk id="8" creationId="{102DA455-92CD-D8AC-C89B-16B0C1DC331E}"/>
          </ac:picMkLst>
        </pc:picChg>
      </pc:sldChg>
      <pc:sldChg chg="modSp mod ord">
        <pc:chgData name="Baysore, Mark" userId="c685ea66-25df-412b-bfee-ea83cbf9cb8e" providerId="ADAL" clId="{279520B3-D9D9-4360-B78B-6F2562181F29}" dt="2022-05-23T02:33:52.455" v="872" actId="15"/>
        <pc:sldMkLst>
          <pc:docMk/>
          <pc:sldMk cId="3964618843" sldId="459"/>
        </pc:sldMkLst>
        <pc:spChg chg="mod">
          <ac:chgData name="Baysore, Mark" userId="c685ea66-25df-412b-bfee-ea83cbf9cb8e" providerId="ADAL" clId="{279520B3-D9D9-4360-B78B-6F2562181F29}" dt="2022-05-23T02:33:52.455" v="872" actId="15"/>
          <ac:spMkLst>
            <pc:docMk/>
            <pc:sldMk cId="3964618843" sldId="459"/>
            <ac:spMk id="3" creationId="{197DBC75-6572-66C0-D780-B07B5AD04494}"/>
          </ac:spMkLst>
        </pc:spChg>
      </pc:sldChg>
      <pc:sldChg chg="add ord">
        <pc:chgData name="Baysore, Mark" userId="c685ea66-25df-412b-bfee-ea83cbf9cb8e" providerId="ADAL" clId="{279520B3-D9D9-4360-B78B-6F2562181F29}" dt="2022-05-23T02:44:19.420" v="966"/>
        <pc:sldMkLst>
          <pc:docMk/>
          <pc:sldMk cId="3084358568" sldId="465"/>
        </pc:sldMkLst>
      </pc:sldChg>
      <pc:sldChg chg="add ord">
        <pc:chgData name="Baysore, Mark" userId="c685ea66-25df-412b-bfee-ea83cbf9cb8e" providerId="ADAL" clId="{279520B3-D9D9-4360-B78B-6F2562181F29}" dt="2022-05-23T02:44:52.882" v="969"/>
        <pc:sldMkLst>
          <pc:docMk/>
          <pc:sldMk cId="3496828975" sldId="4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E1A9-818E-40C2-DC73-96DD94DB02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F1B037-C561-7327-70A2-6E2A250652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C2177-C63E-0B3D-95DC-99F9855A6E4F}"/>
              </a:ext>
            </a:extLst>
          </p:cNvPr>
          <p:cNvSpPr>
            <a:spLocks noGrp="1"/>
          </p:cNvSpPr>
          <p:nvPr>
            <p:ph type="dt" sz="half" idx="10"/>
          </p:nvPr>
        </p:nvSpPr>
        <p:spPr/>
        <p:txBody>
          <a:bodyPr/>
          <a:lstStyle/>
          <a:p>
            <a:fld id="{6A5B4593-5B31-4CE7-8268-D0FEE4A4AD01}" type="datetimeFigureOut">
              <a:rPr lang="en-US" smtClean="0"/>
              <a:t>5/23/2022</a:t>
            </a:fld>
            <a:endParaRPr lang="en-US"/>
          </a:p>
        </p:txBody>
      </p:sp>
      <p:sp>
        <p:nvSpPr>
          <p:cNvPr id="5" name="Footer Placeholder 4">
            <a:extLst>
              <a:ext uri="{FF2B5EF4-FFF2-40B4-BE49-F238E27FC236}">
                <a16:creationId xmlns:a16="http://schemas.microsoft.com/office/drawing/2014/main" id="{5C3EC749-9ED5-AE32-D11C-71868B9F9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886A3-6086-D585-D0FD-40A72A8D411C}"/>
              </a:ext>
            </a:extLst>
          </p:cNvPr>
          <p:cNvSpPr>
            <a:spLocks noGrp="1"/>
          </p:cNvSpPr>
          <p:nvPr>
            <p:ph type="sldNum" sz="quarter" idx="12"/>
          </p:nvPr>
        </p:nvSpPr>
        <p:spPr/>
        <p:txBody>
          <a:bodyPr/>
          <a:lstStyle/>
          <a:p>
            <a:fld id="{07495CC4-1B09-4D3F-9A81-897D5A0F3F20}" type="slidenum">
              <a:rPr lang="en-US" smtClean="0"/>
              <a:t>‹#›</a:t>
            </a:fld>
            <a:endParaRPr lang="en-US"/>
          </a:p>
        </p:txBody>
      </p:sp>
    </p:spTree>
    <p:extLst>
      <p:ext uri="{BB962C8B-B14F-4D97-AF65-F5344CB8AC3E}">
        <p14:creationId xmlns:p14="http://schemas.microsoft.com/office/powerpoint/2010/main" val="326869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1E25-7221-48F8-CB77-40C101553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0013D2-4D0B-AB18-8E23-173C72DF8D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7A912-EFA2-F8C0-9DC2-CC4706B05A02}"/>
              </a:ext>
            </a:extLst>
          </p:cNvPr>
          <p:cNvSpPr>
            <a:spLocks noGrp="1"/>
          </p:cNvSpPr>
          <p:nvPr>
            <p:ph type="dt" sz="half" idx="10"/>
          </p:nvPr>
        </p:nvSpPr>
        <p:spPr/>
        <p:txBody>
          <a:bodyPr/>
          <a:lstStyle/>
          <a:p>
            <a:fld id="{6A5B4593-5B31-4CE7-8268-D0FEE4A4AD01}" type="datetimeFigureOut">
              <a:rPr lang="en-US" smtClean="0"/>
              <a:t>5/23/2022</a:t>
            </a:fld>
            <a:endParaRPr lang="en-US"/>
          </a:p>
        </p:txBody>
      </p:sp>
      <p:sp>
        <p:nvSpPr>
          <p:cNvPr id="5" name="Footer Placeholder 4">
            <a:extLst>
              <a:ext uri="{FF2B5EF4-FFF2-40B4-BE49-F238E27FC236}">
                <a16:creationId xmlns:a16="http://schemas.microsoft.com/office/drawing/2014/main" id="{E96C62FC-0E5B-0FB2-CA41-77DEBF79B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E75CB-E139-A148-3CED-ABBD8FAA13C0}"/>
              </a:ext>
            </a:extLst>
          </p:cNvPr>
          <p:cNvSpPr>
            <a:spLocks noGrp="1"/>
          </p:cNvSpPr>
          <p:nvPr>
            <p:ph type="sldNum" sz="quarter" idx="12"/>
          </p:nvPr>
        </p:nvSpPr>
        <p:spPr/>
        <p:txBody>
          <a:bodyPr/>
          <a:lstStyle/>
          <a:p>
            <a:fld id="{07495CC4-1B09-4D3F-9A81-897D5A0F3F20}" type="slidenum">
              <a:rPr lang="en-US" smtClean="0"/>
              <a:t>‹#›</a:t>
            </a:fld>
            <a:endParaRPr lang="en-US"/>
          </a:p>
        </p:txBody>
      </p:sp>
    </p:spTree>
    <p:extLst>
      <p:ext uri="{BB962C8B-B14F-4D97-AF65-F5344CB8AC3E}">
        <p14:creationId xmlns:p14="http://schemas.microsoft.com/office/powerpoint/2010/main" val="86625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4D8704-7B2B-0A2B-13BB-A313A73DC3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08C687-2DE0-6739-28CE-F4A239B229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59D684-ED40-EA86-E8B1-2FA95E1979FF}"/>
              </a:ext>
            </a:extLst>
          </p:cNvPr>
          <p:cNvSpPr>
            <a:spLocks noGrp="1"/>
          </p:cNvSpPr>
          <p:nvPr>
            <p:ph type="dt" sz="half" idx="10"/>
          </p:nvPr>
        </p:nvSpPr>
        <p:spPr/>
        <p:txBody>
          <a:bodyPr/>
          <a:lstStyle/>
          <a:p>
            <a:fld id="{6A5B4593-5B31-4CE7-8268-D0FEE4A4AD01}" type="datetimeFigureOut">
              <a:rPr lang="en-US" smtClean="0"/>
              <a:t>5/23/2022</a:t>
            </a:fld>
            <a:endParaRPr lang="en-US"/>
          </a:p>
        </p:txBody>
      </p:sp>
      <p:sp>
        <p:nvSpPr>
          <p:cNvPr id="5" name="Footer Placeholder 4">
            <a:extLst>
              <a:ext uri="{FF2B5EF4-FFF2-40B4-BE49-F238E27FC236}">
                <a16:creationId xmlns:a16="http://schemas.microsoft.com/office/drawing/2014/main" id="{7973A7C1-839B-C67F-D7EC-D794A442C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EC595-38AC-A511-D73F-11BEDAC1AE67}"/>
              </a:ext>
            </a:extLst>
          </p:cNvPr>
          <p:cNvSpPr>
            <a:spLocks noGrp="1"/>
          </p:cNvSpPr>
          <p:nvPr>
            <p:ph type="sldNum" sz="quarter" idx="12"/>
          </p:nvPr>
        </p:nvSpPr>
        <p:spPr/>
        <p:txBody>
          <a:bodyPr/>
          <a:lstStyle/>
          <a:p>
            <a:fld id="{07495CC4-1B09-4D3F-9A81-897D5A0F3F20}" type="slidenum">
              <a:rPr lang="en-US" smtClean="0"/>
              <a:t>‹#›</a:t>
            </a:fld>
            <a:endParaRPr lang="en-US"/>
          </a:p>
        </p:txBody>
      </p:sp>
    </p:spTree>
    <p:extLst>
      <p:ext uri="{BB962C8B-B14F-4D97-AF65-F5344CB8AC3E}">
        <p14:creationId xmlns:p14="http://schemas.microsoft.com/office/powerpoint/2010/main" val="1519465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E0D7-8634-9BA6-7610-B51881F4716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FF8AAF07-9C26-A6C3-0746-4614C870E557}"/>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A28C1E-F14C-ECCC-FFF1-CD79AEA9EA29}"/>
              </a:ext>
            </a:extLst>
          </p:cNvPr>
          <p:cNvSpPr>
            <a:spLocks noGrp="1"/>
          </p:cNvSpPr>
          <p:nvPr>
            <p:ph type="dt" sz="half" idx="10"/>
          </p:nvPr>
        </p:nvSpPr>
        <p:spPr/>
        <p:txBody>
          <a:bodyPr/>
          <a:lstStyle/>
          <a:p>
            <a:fld id="{AEFEC121-DEAF-448B-B8D2-FEDA8DC5B393}" type="datetimeFigureOut">
              <a:rPr lang="en-US" smtClean="0"/>
              <a:t>5/23/2022</a:t>
            </a:fld>
            <a:endParaRPr lang="en-US"/>
          </a:p>
        </p:txBody>
      </p:sp>
      <p:sp>
        <p:nvSpPr>
          <p:cNvPr id="5" name="Footer Placeholder 4">
            <a:extLst>
              <a:ext uri="{FF2B5EF4-FFF2-40B4-BE49-F238E27FC236}">
                <a16:creationId xmlns:a16="http://schemas.microsoft.com/office/drawing/2014/main" id="{52D8D4F9-24A1-5C77-D8E8-246A0EFAB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3B821-ACAD-197A-75C7-A7833CB722B3}"/>
              </a:ext>
            </a:extLst>
          </p:cNvPr>
          <p:cNvSpPr>
            <a:spLocks noGrp="1"/>
          </p:cNvSpPr>
          <p:nvPr>
            <p:ph type="sldNum" sz="quarter" idx="12"/>
          </p:nvPr>
        </p:nvSpPr>
        <p:spPr/>
        <p:txBody>
          <a:bodyPr/>
          <a:lstStyle/>
          <a:p>
            <a:fld id="{71BC8263-904F-4525-9D9F-F9CE24340C51}" type="slidenum">
              <a:rPr lang="en-US" smtClean="0"/>
              <a:t>‹#›</a:t>
            </a:fld>
            <a:endParaRPr lang="en-US"/>
          </a:p>
        </p:txBody>
      </p:sp>
    </p:spTree>
    <p:extLst>
      <p:ext uri="{BB962C8B-B14F-4D97-AF65-F5344CB8AC3E}">
        <p14:creationId xmlns:p14="http://schemas.microsoft.com/office/powerpoint/2010/main" val="220861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30C6-4A22-C0A0-BDE9-547BA79D7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184C0-CAF6-577C-F1B0-D5CB9141A4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E253D-338C-0C37-C582-A8B0AC211AC6}"/>
              </a:ext>
            </a:extLst>
          </p:cNvPr>
          <p:cNvSpPr>
            <a:spLocks noGrp="1"/>
          </p:cNvSpPr>
          <p:nvPr>
            <p:ph type="dt" sz="half" idx="10"/>
          </p:nvPr>
        </p:nvSpPr>
        <p:spPr/>
        <p:txBody>
          <a:bodyPr/>
          <a:lstStyle/>
          <a:p>
            <a:fld id="{6A5B4593-5B31-4CE7-8268-D0FEE4A4AD01}" type="datetimeFigureOut">
              <a:rPr lang="en-US" smtClean="0"/>
              <a:t>5/23/2022</a:t>
            </a:fld>
            <a:endParaRPr lang="en-US"/>
          </a:p>
        </p:txBody>
      </p:sp>
      <p:sp>
        <p:nvSpPr>
          <p:cNvPr id="5" name="Footer Placeholder 4">
            <a:extLst>
              <a:ext uri="{FF2B5EF4-FFF2-40B4-BE49-F238E27FC236}">
                <a16:creationId xmlns:a16="http://schemas.microsoft.com/office/drawing/2014/main" id="{3B81B49B-BFFB-85BA-9A15-1B56B269B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8D429-1881-51BC-02E9-A6E039451158}"/>
              </a:ext>
            </a:extLst>
          </p:cNvPr>
          <p:cNvSpPr>
            <a:spLocks noGrp="1"/>
          </p:cNvSpPr>
          <p:nvPr>
            <p:ph type="sldNum" sz="quarter" idx="12"/>
          </p:nvPr>
        </p:nvSpPr>
        <p:spPr/>
        <p:txBody>
          <a:bodyPr/>
          <a:lstStyle/>
          <a:p>
            <a:fld id="{07495CC4-1B09-4D3F-9A81-897D5A0F3F20}" type="slidenum">
              <a:rPr lang="en-US" smtClean="0"/>
              <a:t>‹#›</a:t>
            </a:fld>
            <a:endParaRPr lang="en-US"/>
          </a:p>
        </p:txBody>
      </p:sp>
    </p:spTree>
    <p:extLst>
      <p:ext uri="{BB962C8B-B14F-4D97-AF65-F5344CB8AC3E}">
        <p14:creationId xmlns:p14="http://schemas.microsoft.com/office/powerpoint/2010/main" val="36105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CB65-B511-C044-EE6B-8F5DA6FD6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CC3A10-2B80-E21A-E27A-FDEEADDBB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D63A9-A685-A7B5-223D-4D3FF7A57A08}"/>
              </a:ext>
            </a:extLst>
          </p:cNvPr>
          <p:cNvSpPr>
            <a:spLocks noGrp="1"/>
          </p:cNvSpPr>
          <p:nvPr>
            <p:ph type="dt" sz="half" idx="10"/>
          </p:nvPr>
        </p:nvSpPr>
        <p:spPr/>
        <p:txBody>
          <a:bodyPr/>
          <a:lstStyle/>
          <a:p>
            <a:fld id="{6A5B4593-5B31-4CE7-8268-D0FEE4A4AD01}" type="datetimeFigureOut">
              <a:rPr lang="en-US" smtClean="0"/>
              <a:t>5/23/2022</a:t>
            </a:fld>
            <a:endParaRPr lang="en-US"/>
          </a:p>
        </p:txBody>
      </p:sp>
      <p:sp>
        <p:nvSpPr>
          <p:cNvPr id="5" name="Footer Placeholder 4">
            <a:extLst>
              <a:ext uri="{FF2B5EF4-FFF2-40B4-BE49-F238E27FC236}">
                <a16:creationId xmlns:a16="http://schemas.microsoft.com/office/drawing/2014/main" id="{689EEEDC-F65C-DACD-6748-F7C9CC189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4A13C-335D-0361-6A91-84DC18C947C1}"/>
              </a:ext>
            </a:extLst>
          </p:cNvPr>
          <p:cNvSpPr>
            <a:spLocks noGrp="1"/>
          </p:cNvSpPr>
          <p:nvPr>
            <p:ph type="sldNum" sz="quarter" idx="12"/>
          </p:nvPr>
        </p:nvSpPr>
        <p:spPr/>
        <p:txBody>
          <a:bodyPr/>
          <a:lstStyle/>
          <a:p>
            <a:fld id="{07495CC4-1B09-4D3F-9A81-897D5A0F3F20}" type="slidenum">
              <a:rPr lang="en-US" smtClean="0"/>
              <a:t>‹#›</a:t>
            </a:fld>
            <a:endParaRPr lang="en-US"/>
          </a:p>
        </p:txBody>
      </p:sp>
    </p:spTree>
    <p:extLst>
      <p:ext uri="{BB962C8B-B14F-4D97-AF65-F5344CB8AC3E}">
        <p14:creationId xmlns:p14="http://schemas.microsoft.com/office/powerpoint/2010/main" val="324782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EA26-4481-A25B-88AB-9F63779E4E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F3F5B-EFC3-35E6-CC31-401577DC5A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B02D22-8714-5789-A4FF-C324872349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A51A0F-5D74-023E-7875-1EE273DAEB78}"/>
              </a:ext>
            </a:extLst>
          </p:cNvPr>
          <p:cNvSpPr>
            <a:spLocks noGrp="1"/>
          </p:cNvSpPr>
          <p:nvPr>
            <p:ph type="dt" sz="half" idx="10"/>
          </p:nvPr>
        </p:nvSpPr>
        <p:spPr/>
        <p:txBody>
          <a:bodyPr/>
          <a:lstStyle/>
          <a:p>
            <a:fld id="{6A5B4593-5B31-4CE7-8268-D0FEE4A4AD01}" type="datetimeFigureOut">
              <a:rPr lang="en-US" smtClean="0"/>
              <a:t>5/23/2022</a:t>
            </a:fld>
            <a:endParaRPr lang="en-US"/>
          </a:p>
        </p:txBody>
      </p:sp>
      <p:sp>
        <p:nvSpPr>
          <p:cNvPr id="6" name="Footer Placeholder 5">
            <a:extLst>
              <a:ext uri="{FF2B5EF4-FFF2-40B4-BE49-F238E27FC236}">
                <a16:creationId xmlns:a16="http://schemas.microsoft.com/office/drawing/2014/main" id="{21BC8CD1-0609-5189-E404-B0AFBACA35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1460D-092F-F7D3-D7C4-27F06DDD2D46}"/>
              </a:ext>
            </a:extLst>
          </p:cNvPr>
          <p:cNvSpPr>
            <a:spLocks noGrp="1"/>
          </p:cNvSpPr>
          <p:nvPr>
            <p:ph type="sldNum" sz="quarter" idx="12"/>
          </p:nvPr>
        </p:nvSpPr>
        <p:spPr/>
        <p:txBody>
          <a:bodyPr/>
          <a:lstStyle/>
          <a:p>
            <a:fld id="{07495CC4-1B09-4D3F-9A81-897D5A0F3F20}" type="slidenum">
              <a:rPr lang="en-US" smtClean="0"/>
              <a:t>‹#›</a:t>
            </a:fld>
            <a:endParaRPr lang="en-US"/>
          </a:p>
        </p:txBody>
      </p:sp>
    </p:spTree>
    <p:extLst>
      <p:ext uri="{BB962C8B-B14F-4D97-AF65-F5344CB8AC3E}">
        <p14:creationId xmlns:p14="http://schemas.microsoft.com/office/powerpoint/2010/main" val="422902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3AD5-4539-D7B2-C476-56B829C074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B5C0BF-8087-3FA5-93F0-5240C779A8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DC69AD-FCBF-FADF-1FDE-96A2C21F1F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6DB03C-8B86-7BFC-997A-6CE0B8D847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BF7178-CAD0-537B-D6AE-8420DF7ED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0DBC25-DEFA-EF8A-D7E1-1EE07E902567}"/>
              </a:ext>
            </a:extLst>
          </p:cNvPr>
          <p:cNvSpPr>
            <a:spLocks noGrp="1"/>
          </p:cNvSpPr>
          <p:nvPr>
            <p:ph type="dt" sz="half" idx="10"/>
          </p:nvPr>
        </p:nvSpPr>
        <p:spPr/>
        <p:txBody>
          <a:bodyPr/>
          <a:lstStyle/>
          <a:p>
            <a:fld id="{6A5B4593-5B31-4CE7-8268-D0FEE4A4AD01}" type="datetimeFigureOut">
              <a:rPr lang="en-US" smtClean="0"/>
              <a:t>5/23/2022</a:t>
            </a:fld>
            <a:endParaRPr lang="en-US"/>
          </a:p>
        </p:txBody>
      </p:sp>
      <p:sp>
        <p:nvSpPr>
          <p:cNvPr id="8" name="Footer Placeholder 7">
            <a:extLst>
              <a:ext uri="{FF2B5EF4-FFF2-40B4-BE49-F238E27FC236}">
                <a16:creationId xmlns:a16="http://schemas.microsoft.com/office/drawing/2014/main" id="{B8676A9B-D851-AB73-4697-2BC16E50A3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2B408A-DD55-E076-853E-9F788D63D6DD}"/>
              </a:ext>
            </a:extLst>
          </p:cNvPr>
          <p:cNvSpPr>
            <a:spLocks noGrp="1"/>
          </p:cNvSpPr>
          <p:nvPr>
            <p:ph type="sldNum" sz="quarter" idx="12"/>
          </p:nvPr>
        </p:nvSpPr>
        <p:spPr/>
        <p:txBody>
          <a:bodyPr/>
          <a:lstStyle/>
          <a:p>
            <a:fld id="{07495CC4-1B09-4D3F-9A81-897D5A0F3F20}" type="slidenum">
              <a:rPr lang="en-US" smtClean="0"/>
              <a:t>‹#›</a:t>
            </a:fld>
            <a:endParaRPr lang="en-US"/>
          </a:p>
        </p:txBody>
      </p:sp>
    </p:spTree>
    <p:extLst>
      <p:ext uri="{BB962C8B-B14F-4D97-AF65-F5344CB8AC3E}">
        <p14:creationId xmlns:p14="http://schemas.microsoft.com/office/powerpoint/2010/main" val="180978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7779-7D98-BA34-64B0-35E6CA20A9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9EB234-2321-8161-DDDA-22E345D01AF5}"/>
              </a:ext>
            </a:extLst>
          </p:cNvPr>
          <p:cNvSpPr>
            <a:spLocks noGrp="1"/>
          </p:cNvSpPr>
          <p:nvPr>
            <p:ph type="dt" sz="half" idx="10"/>
          </p:nvPr>
        </p:nvSpPr>
        <p:spPr/>
        <p:txBody>
          <a:bodyPr/>
          <a:lstStyle/>
          <a:p>
            <a:fld id="{6A5B4593-5B31-4CE7-8268-D0FEE4A4AD01}" type="datetimeFigureOut">
              <a:rPr lang="en-US" smtClean="0"/>
              <a:t>5/23/2022</a:t>
            </a:fld>
            <a:endParaRPr lang="en-US"/>
          </a:p>
        </p:txBody>
      </p:sp>
      <p:sp>
        <p:nvSpPr>
          <p:cNvPr id="4" name="Footer Placeholder 3">
            <a:extLst>
              <a:ext uri="{FF2B5EF4-FFF2-40B4-BE49-F238E27FC236}">
                <a16:creationId xmlns:a16="http://schemas.microsoft.com/office/drawing/2014/main" id="{7B4B5A3D-1104-F776-3AB6-A57F204425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B42B48-318B-0501-6B78-1676868CC347}"/>
              </a:ext>
            </a:extLst>
          </p:cNvPr>
          <p:cNvSpPr>
            <a:spLocks noGrp="1"/>
          </p:cNvSpPr>
          <p:nvPr>
            <p:ph type="sldNum" sz="quarter" idx="12"/>
          </p:nvPr>
        </p:nvSpPr>
        <p:spPr/>
        <p:txBody>
          <a:bodyPr/>
          <a:lstStyle/>
          <a:p>
            <a:fld id="{07495CC4-1B09-4D3F-9A81-897D5A0F3F20}" type="slidenum">
              <a:rPr lang="en-US" smtClean="0"/>
              <a:t>‹#›</a:t>
            </a:fld>
            <a:endParaRPr lang="en-US"/>
          </a:p>
        </p:txBody>
      </p:sp>
    </p:spTree>
    <p:extLst>
      <p:ext uri="{BB962C8B-B14F-4D97-AF65-F5344CB8AC3E}">
        <p14:creationId xmlns:p14="http://schemas.microsoft.com/office/powerpoint/2010/main" val="237301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F218F-ED13-A0AA-18F7-53F8C4C9A27E}"/>
              </a:ext>
            </a:extLst>
          </p:cNvPr>
          <p:cNvSpPr>
            <a:spLocks noGrp="1"/>
          </p:cNvSpPr>
          <p:nvPr>
            <p:ph type="dt" sz="half" idx="10"/>
          </p:nvPr>
        </p:nvSpPr>
        <p:spPr/>
        <p:txBody>
          <a:bodyPr/>
          <a:lstStyle/>
          <a:p>
            <a:fld id="{6A5B4593-5B31-4CE7-8268-D0FEE4A4AD01}" type="datetimeFigureOut">
              <a:rPr lang="en-US" smtClean="0"/>
              <a:t>5/23/2022</a:t>
            </a:fld>
            <a:endParaRPr lang="en-US"/>
          </a:p>
        </p:txBody>
      </p:sp>
      <p:sp>
        <p:nvSpPr>
          <p:cNvPr id="3" name="Footer Placeholder 2">
            <a:extLst>
              <a:ext uri="{FF2B5EF4-FFF2-40B4-BE49-F238E27FC236}">
                <a16:creationId xmlns:a16="http://schemas.microsoft.com/office/drawing/2014/main" id="{F88D916B-D291-C43E-1D85-EF688EDB22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1B0581-6FA0-4E65-0677-DB58B847F5EC}"/>
              </a:ext>
            </a:extLst>
          </p:cNvPr>
          <p:cNvSpPr>
            <a:spLocks noGrp="1"/>
          </p:cNvSpPr>
          <p:nvPr>
            <p:ph type="sldNum" sz="quarter" idx="12"/>
          </p:nvPr>
        </p:nvSpPr>
        <p:spPr/>
        <p:txBody>
          <a:bodyPr/>
          <a:lstStyle/>
          <a:p>
            <a:fld id="{07495CC4-1B09-4D3F-9A81-897D5A0F3F20}" type="slidenum">
              <a:rPr lang="en-US" smtClean="0"/>
              <a:t>‹#›</a:t>
            </a:fld>
            <a:endParaRPr lang="en-US"/>
          </a:p>
        </p:txBody>
      </p:sp>
    </p:spTree>
    <p:extLst>
      <p:ext uri="{BB962C8B-B14F-4D97-AF65-F5344CB8AC3E}">
        <p14:creationId xmlns:p14="http://schemas.microsoft.com/office/powerpoint/2010/main" val="158491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943E-806B-2CB5-2515-4EBB08AAF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F3AC1A-3A19-358F-BD74-D43B1188B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F862B2-1209-2E27-9D7E-EBF55B4F0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895370-F8F4-214F-E675-98228B189594}"/>
              </a:ext>
            </a:extLst>
          </p:cNvPr>
          <p:cNvSpPr>
            <a:spLocks noGrp="1"/>
          </p:cNvSpPr>
          <p:nvPr>
            <p:ph type="dt" sz="half" idx="10"/>
          </p:nvPr>
        </p:nvSpPr>
        <p:spPr/>
        <p:txBody>
          <a:bodyPr/>
          <a:lstStyle/>
          <a:p>
            <a:fld id="{6A5B4593-5B31-4CE7-8268-D0FEE4A4AD01}" type="datetimeFigureOut">
              <a:rPr lang="en-US" smtClean="0"/>
              <a:t>5/23/2022</a:t>
            </a:fld>
            <a:endParaRPr lang="en-US"/>
          </a:p>
        </p:txBody>
      </p:sp>
      <p:sp>
        <p:nvSpPr>
          <p:cNvPr id="6" name="Footer Placeholder 5">
            <a:extLst>
              <a:ext uri="{FF2B5EF4-FFF2-40B4-BE49-F238E27FC236}">
                <a16:creationId xmlns:a16="http://schemas.microsoft.com/office/drawing/2014/main" id="{55ED9C96-4C35-B9F9-E29E-EA18508EB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54BDE-0AA4-F709-40D8-4AD6CE1A69F1}"/>
              </a:ext>
            </a:extLst>
          </p:cNvPr>
          <p:cNvSpPr>
            <a:spLocks noGrp="1"/>
          </p:cNvSpPr>
          <p:nvPr>
            <p:ph type="sldNum" sz="quarter" idx="12"/>
          </p:nvPr>
        </p:nvSpPr>
        <p:spPr/>
        <p:txBody>
          <a:bodyPr/>
          <a:lstStyle/>
          <a:p>
            <a:fld id="{07495CC4-1B09-4D3F-9A81-897D5A0F3F20}" type="slidenum">
              <a:rPr lang="en-US" smtClean="0"/>
              <a:t>‹#›</a:t>
            </a:fld>
            <a:endParaRPr lang="en-US"/>
          </a:p>
        </p:txBody>
      </p:sp>
    </p:spTree>
    <p:extLst>
      <p:ext uri="{BB962C8B-B14F-4D97-AF65-F5344CB8AC3E}">
        <p14:creationId xmlns:p14="http://schemas.microsoft.com/office/powerpoint/2010/main" val="325583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32B1-1229-61CB-68CA-15DDA2FF1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C825F9-D250-3D61-3136-91CDC7E9AC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EFC4C-F6F1-FD6F-E592-BEBEE591C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29EAC-01EF-7325-4266-2778B6EDC65D}"/>
              </a:ext>
            </a:extLst>
          </p:cNvPr>
          <p:cNvSpPr>
            <a:spLocks noGrp="1"/>
          </p:cNvSpPr>
          <p:nvPr>
            <p:ph type="dt" sz="half" idx="10"/>
          </p:nvPr>
        </p:nvSpPr>
        <p:spPr/>
        <p:txBody>
          <a:bodyPr/>
          <a:lstStyle/>
          <a:p>
            <a:fld id="{6A5B4593-5B31-4CE7-8268-D0FEE4A4AD01}" type="datetimeFigureOut">
              <a:rPr lang="en-US" smtClean="0"/>
              <a:t>5/23/2022</a:t>
            </a:fld>
            <a:endParaRPr lang="en-US"/>
          </a:p>
        </p:txBody>
      </p:sp>
      <p:sp>
        <p:nvSpPr>
          <p:cNvPr id="6" name="Footer Placeholder 5">
            <a:extLst>
              <a:ext uri="{FF2B5EF4-FFF2-40B4-BE49-F238E27FC236}">
                <a16:creationId xmlns:a16="http://schemas.microsoft.com/office/drawing/2014/main" id="{7F4C8E2D-6FED-7F79-ED3A-167941961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600BA-4B2C-4D1E-66AB-9439A018F785}"/>
              </a:ext>
            </a:extLst>
          </p:cNvPr>
          <p:cNvSpPr>
            <a:spLocks noGrp="1"/>
          </p:cNvSpPr>
          <p:nvPr>
            <p:ph type="sldNum" sz="quarter" idx="12"/>
          </p:nvPr>
        </p:nvSpPr>
        <p:spPr/>
        <p:txBody>
          <a:bodyPr/>
          <a:lstStyle/>
          <a:p>
            <a:fld id="{07495CC4-1B09-4D3F-9A81-897D5A0F3F20}" type="slidenum">
              <a:rPr lang="en-US" smtClean="0"/>
              <a:t>‹#›</a:t>
            </a:fld>
            <a:endParaRPr lang="en-US"/>
          </a:p>
        </p:txBody>
      </p:sp>
    </p:spTree>
    <p:extLst>
      <p:ext uri="{BB962C8B-B14F-4D97-AF65-F5344CB8AC3E}">
        <p14:creationId xmlns:p14="http://schemas.microsoft.com/office/powerpoint/2010/main" val="279344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25635-FD83-9731-D1E9-C1D3F9AD33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5CDF4C-3416-4165-F5F5-CB71D0BD2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06C27-BC81-BE37-9EF1-591469A54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B4593-5B31-4CE7-8268-D0FEE4A4AD01}" type="datetimeFigureOut">
              <a:rPr lang="en-US" smtClean="0"/>
              <a:t>5/23/2022</a:t>
            </a:fld>
            <a:endParaRPr lang="en-US"/>
          </a:p>
        </p:txBody>
      </p:sp>
      <p:sp>
        <p:nvSpPr>
          <p:cNvPr id="5" name="Footer Placeholder 4">
            <a:extLst>
              <a:ext uri="{FF2B5EF4-FFF2-40B4-BE49-F238E27FC236}">
                <a16:creationId xmlns:a16="http://schemas.microsoft.com/office/drawing/2014/main" id="{EFFE5948-B4E6-BA43-2067-A3C852C14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829B51-7766-C1BB-AE1C-133D81C2E8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95CC4-1B09-4D3F-9A81-897D5A0F3F20}" type="slidenum">
              <a:rPr lang="en-US" smtClean="0"/>
              <a:t>‹#›</a:t>
            </a:fld>
            <a:endParaRPr lang="en-US"/>
          </a:p>
        </p:txBody>
      </p:sp>
    </p:spTree>
    <p:extLst>
      <p:ext uri="{BB962C8B-B14F-4D97-AF65-F5344CB8AC3E}">
        <p14:creationId xmlns:p14="http://schemas.microsoft.com/office/powerpoint/2010/main" val="1900191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obfs.uillinois.edu/cms/One.aspx?portalId=77176&amp;pageId=1229991#vendor"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ebprod.admin.uillinois.edu/ssa/servlet/SelfServiceLogin?appName=edu.uillinois.aits.iBuyHelper" TargetMode="External"/><Relationship Id="rId2" Type="http://schemas.openxmlformats.org/officeDocument/2006/relationships/hyperlink" Target="https://usertest.sciquest.com/apps/Router/Login?OrgName=UIllinois&amp;URL="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163A-4C41-6550-00E7-37B62A0AA858}"/>
              </a:ext>
            </a:extLst>
          </p:cNvPr>
          <p:cNvSpPr>
            <a:spLocks noGrp="1"/>
          </p:cNvSpPr>
          <p:nvPr>
            <p:ph type="ctrTitle"/>
          </p:nvPr>
        </p:nvSpPr>
        <p:spPr>
          <a:xfrm>
            <a:off x="1524000" y="1122362"/>
            <a:ext cx="9144000" cy="4173537"/>
          </a:xfrm>
        </p:spPr>
        <p:txBody>
          <a:bodyPr>
            <a:normAutofit fontScale="90000"/>
          </a:bodyPr>
          <a:lstStyle/>
          <a:p>
            <a:r>
              <a:rPr lang="en-US" sz="5300" dirty="0"/>
              <a:t>Contracts+</a:t>
            </a:r>
            <a:br>
              <a:rPr lang="en-US" dirty="0"/>
            </a:br>
            <a:br>
              <a:rPr lang="en-US" dirty="0"/>
            </a:br>
            <a:r>
              <a:rPr lang="en-US" b="1" u="sng" dirty="0"/>
              <a:t>Contract Administrator Training</a:t>
            </a:r>
            <a:br>
              <a:rPr lang="en-US" dirty="0"/>
            </a:br>
            <a:br>
              <a:rPr lang="en-US" dirty="0"/>
            </a:br>
            <a:r>
              <a:rPr lang="en-US" sz="5300" dirty="0"/>
              <a:t>5/23/2022 &amp; 5/25/2022</a:t>
            </a:r>
          </a:p>
        </p:txBody>
      </p:sp>
    </p:spTree>
    <p:extLst>
      <p:ext uri="{BB962C8B-B14F-4D97-AF65-F5344CB8AC3E}">
        <p14:creationId xmlns:p14="http://schemas.microsoft.com/office/powerpoint/2010/main" val="271987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57C0-A570-856E-170F-5C2BA7A538F2}"/>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User Roles and Access</a:t>
            </a:r>
          </a:p>
        </p:txBody>
      </p:sp>
      <p:sp>
        <p:nvSpPr>
          <p:cNvPr id="3" name="Text Placeholder 2">
            <a:extLst>
              <a:ext uri="{FF2B5EF4-FFF2-40B4-BE49-F238E27FC236}">
                <a16:creationId xmlns:a16="http://schemas.microsoft.com/office/drawing/2014/main" id="{3B3F4DE6-B21D-EEF8-4D57-12FB581FFD25}"/>
              </a:ext>
            </a:extLst>
          </p:cNvPr>
          <p:cNvSpPr>
            <a:spLocks noGrp="1"/>
          </p:cNvSpPr>
          <p:nvPr>
            <p:ph type="body" idx="1"/>
          </p:nvPr>
        </p:nvSpPr>
        <p:spPr/>
        <p:txBody>
          <a:bodyPr>
            <a:normAutofit lnSpcReduction="10000"/>
          </a:bodyPr>
          <a:lstStyle/>
          <a:p>
            <a:r>
              <a:rPr lang="en-US" dirty="0"/>
              <a:t>User Roles within Contracts+</a:t>
            </a:r>
          </a:p>
          <a:p>
            <a:pPr lvl="1"/>
            <a:r>
              <a:rPr lang="en-US" dirty="0"/>
              <a:t>Contract Administrator</a:t>
            </a:r>
          </a:p>
          <a:p>
            <a:pPr lvl="2"/>
            <a:r>
              <a:rPr lang="en-US" dirty="0"/>
              <a:t>Allows creation and editing of Contracts</a:t>
            </a:r>
          </a:p>
          <a:p>
            <a:pPr lvl="1"/>
            <a:r>
              <a:rPr lang="en-US" dirty="0"/>
              <a:t>Capital Contract Template Manager</a:t>
            </a:r>
          </a:p>
          <a:p>
            <a:pPr lvl="2"/>
            <a:r>
              <a:rPr lang="en-US" dirty="0"/>
              <a:t>Allows creation and editing of Contract Templates</a:t>
            </a:r>
          </a:p>
          <a:p>
            <a:pPr lvl="1"/>
            <a:r>
              <a:rPr lang="en-US" dirty="0"/>
              <a:t>Contract Approver</a:t>
            </a:r>
          </a:p>
          <a:p>
            <a:pPr lvl="2"/>
            <a:r>
              <a:rPr lang="en-US" dirty="0"/>
              <a:t>Allows participation in Internal Review Rounds</a:t>
            </a:r>
          </a:p>
          <a:p>
            <a:pPr lvl="2"/>
            <a:r>
              <a:rPr lang="en-US" dirty="0"/>
              <a:t>Allows participation in Approval Workflow</a:t>
            </a:r>
          </a:p>
          <a:p>
            <a:pPr lvl="2"/>
            <a:r>
              <a:rPr lang="en-US" dirty="0"/>
              <a:t>Approvers must be assigned to queues corresponding to steps in workflows</a:t>
            </a:r>
          </a:p>
          <a:p>
            <a:pPr lvl="1"/>
            <a:r>
              <a:rPr lang="en-US" dirty="0"/>
              <a:t>System Administrator (AITS only)</a:t>
            </a:r>
          </a:p>
          <a:p>
            <a:pPr lvl="2"/>
            <a:r>
              <a:rPr lang="en-US" dirty="0"/>
              <a:t>Allows creation and editing of Main Document Templates</a:t>
            </a:r>
          </a:p>
          <a:p>
            <a:pPr lvl="2"/>
            <a:r>
              <a:rPr lang="en-US" dirty="0"/>
              <a:t>Allows configuration within Contracts+</a:t>
            </a:r>
          </a:p>
        </p:txBody>
      </p:sp>
    </p:spTree>
    <p:extLst>
      <p:ext uri="{BB962C8B-B14F-4D97-AF65-F5344CB8AC3E}">
        <p14:creationId xmlns:p14="http://schemas.microsoft.com/office/powerpoint/2010/main" val="79854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C57C0-A570-856E-170F-5C2BA7A538F2}"/>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User Roles and Access	</a:t>
            </a:r>
          </a:p>
        </p:txBody>
      </p:sp>
      <p:sp>
        <p:nvSpPr>
          <p:cNvPr id="3" name="Text Placeholder 2">
            <a:extLst>
              <a:ext uri="{FF2B5EF4-FFF2-40B4-BE49-F238E27FC236}">
                <a16:creationId xmlns:a16="http://schemas.microsoft.com/office/drawing/2014/main" id="{3B3F4DE6-B21D-EEF8-4D57-12FB581FFD25}"/>
              </a:ext>
            </a:extLst>
          </p:cNvPr>
          <p:cNvSpPr>
            <a:spLocks noGrp="1"/>
          </p:cNvSpPr>
          <p:nvPr>
            <p:ph type="body" idx="1"/>
          </p:nvPr>
        </p:nvSpPr>
        <p:spPr/>
        <p:txBody>
          <a:bodyPr>
            <a:normAutofit/>
          </a:bodyPr>
          <a:lstStyle/>
          <a:p>
            <a:r>
              <a:rPr lang="en-US" dirty="0"/>
              <a:t>Requesting Access to Contracts+</a:t>
            </a:r>
          </a:p>
          <a:p>
            <a:pPr lvl="1"/>
            <a:r>
              <a:rPr lang="en-US" dirty="0"/>
              <a:t>User or Manager notifies the Unit Security Contact (USC) for their organization that Contracts+ access is needed</a:t>
            </a:r>
          </a:p>
          <a:p>
            <a:pPr lvl="2"/>
            <a:r>
              <a:rPr lang="en-US" dirty="0" err="1"/>
              <a:t>Netid</a:t>
            </a:r>
            <a:endParaRPr lang="en-US" dirty="0"/>
          </a:p>
          <a:p>
            <a:pPr lvl="2"/>
            <a:r>
              <a:rPr lang="en-US" dirty="0"/>
              <a:t>User Role</a:t>
            </a:r>
          </a:p>
          <a:p>
            <a:pPr lvl="2"/>
            <a:r>
              <a:rPr lang="en-US" dirty="0"/>
              <a:t>Approval Queue (if the role is Contract Approver)</a:t>
            </a:r>
          </a:p>
          <a:p>
            <a:pPr lvl="1"/>
            <a:r>
              <a:rPr lang="en-US" dirty="0"/>
              <a:t>USC submits official request for user access in the Security Application</a:t>
            </a:r>
          </a:p>
          <a:p>
            <a:pPr lvl="1"/>
            <a:r>
              <a:rPr lang="en-US" dirty="0"/>
              <a:t>AITS Security validates the request for processing</a:t>
            </a:r>
          </a:p>
          <a:p>
            <a:pPr lvl="2"/>
            <a:r>
              <a:rPr lang="en-US" dirty="0"/>
              <a:t>User must have completed confidentiality statement</a:t>
            </a:r>
          </a:p>
          <a:p>
            <a:pPr lvl="1"/>
            <a:r>
              <a:rPr lang="en-US" dirty="0"/>
              <a:t>C+ System Administrator grants access and assigns roles and queues in C+</a:t>
            </a:r>
          </a:p>
        </p:txBody>
      </p:sp>
    </p:spTree>
    <p:extLst>
      <p:ext uri="{BB962C8B-B14F-4D97-AF65-F5344CB8AC3E}">
        <p14:creationId xmlns:p14="http://schemas.microsoft.com/office/powerpoint/2010/main" val="349996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r>
              <a:rPr lang="en-US" dirty="0"/>
              <a:t>Word document that provides content and formatting to a contract.</a:t>
            </a:r>
          </a:p>
          <a:p>
            <a:endParaRPr lang="en-US" dirty="0"/>
          </a:p>
          <a:p>
            <a:r>
              <a:rPr lang="en-US" dirty="0"/>
              <a:t>Equivalent to contract template in </a:t>
            </a:r>
            <a:r>
              <a:rPr lang="en-US" dirty="0" err="1"/>
              <a:t>UpsideContract</a:t>
            </a:r>
            <a:r>
              <a:rPr lang="en-US" dirty="0"/>
              <a:t>.</a:t>
            </a:r>
          </a:p>
          <a:p>
            <a:endParaRPr lang="en-US" dirty="0"/>
          </a:p>
          <a:p>
            <a:r>
              <a:rPr lang="en-US" dirty="0"/>
              <a:t>There are 47 Capital MDT’s configured for use.</a:t>
            </a:r>
          </a:p>
          <a:p>
            <a:endParaRPr lang="en-US" dirty="0"/>
          </a:p>
          <a:p>
            <a:r>
              <a:rPr lang="en-US" dirty="0"/>
              <a:t>MDT limitations</a:t>
            </a:r>
          </a:p>
          <a:p>
            <a:pPr lvl="1"/>
            <a:r>
              <a:rPr lang="en-US" dirty="0"/>
              <a:t>A clause can’t be embedded within another clause.</a:t>
            </a:r>
          </a:p>
          <a:p>
            <a:pPr lvl="1"/>
            <a:r>
              <a:rPr lang="en-US" dirty="0"/>
              <a:t>Text in the MDT is editable</a:t>
            </a:r>
          </a:p>
          <a:p>
            <a:pPr marL="0" indent="0">
              <a:buNone/>
            </a:pPr>
            <a:endParaRPr lang="en-US" dirty="0"/>
          </a:p>
        </p:txBody>
      </p:sp>
    </p:spTree>
    <p:extLst>
      <p:ext uri="{BB962C8B-B14F-4D97-AF65-F5344CB8AC3E}">
        <p14:creationId xmlns:p14="http://schemas.microsoft.com/office/powerpoint/2010/main" val="335337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lstStyle/>
          <a:p>
            <a:r>
              <a:rPr lang="en-US" dirty="0"/>
              <a:t>MDT Components</a:t>
            </a:r>
          </a:p>
          <a:p>
            <a:pPr lvl="3"/>
            <a:endParaRPr lang="en-US" dirty="0"/>
          </a:p>
          <a:p>
            <a:pPr lvl="1"/>
            <a:r>
              <a:rPr lang="en-US" dirty="0"/>
              <a:t>Static Text</a:t>
            </a:r>
          </a:p>
          <a:p>
            <a:pPr lvl="4"/>
            <a:endParaRPr lang="en-US" dirty="0"/>
          </a:p>
          <a:p>
            <a:pPr lvl="1"/>
            <a:r>
              <a:rPr lang="en-US" dirty="0"/>
              <a:t>Standard Fields</a:t>
            </a:r>
          </a:p>
          <a:p>
            <a:pPr lvl="4"/>
            <a:endParaRPr lang="en-US" dirty="0"/>
          </a:p>
          <a:p>
            <a:pPr lvl="1"/>
            <a:r>
              <a:rPr lang="en-US" dirty="0"/>
              <a:t>Custom Fields</a:t>
            </a:r>
          </a:p>
          <a:p>
            <a:pPr lvl="4"/>
            <a:endParaRPr lang="en-US" dirty="0"/>
          </a:p>
          <a:p>
            <a:pPr lvl="1"/>
            <a:r>
              <a:rPr lang="en-US" dirty="0"/>
              <a:t>Standard Clauses</a:t>
            </a:r>
          </a:p>
          <a:p>
            <a:pPr lvl="4"/>
            <a:endParaRPr lang="en-US" dirty="0"/>
          </a:p>
          <a:p>
            <a:pPr lvl="1"/>
            <a:r>
              <a:rPr lang="en-US" dirty="0"/>
              <a:t>Alternate Clauses</a:t>
            </a:r>
          </a:p>
          <a:p>
            <a:pPr marL="0" indent="0">
              <a:buNone/>
            </a:pPr>
            <a:endParaRPr lang="en-US" dirty="0"/>
          </a:p>
        </p:txBody>
      </p:sp>
    </p:spTree>
    <p:extLst>
      <p:ext uri="{BB962C8B-B14F-4D97-AF65-F5344CB8AC3E}">
        <p14:creationId xmlns:p14="http://schemas.microsoft.com/office/powerpoint/2010/main" val="120691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lstStyle/>
          <a:p>
            <a:r>
              <a:rPr lang="en-US" dirty="0"/>
              <a:t>Static Text</a:t>
            </a:r>
          </a:p>
          <a:p>
            <a:pPr lvl="3"/>
            <a:endParaRPr lang="en-US" dirty="0"/>
          </a:p>
          <a:p>
            <a:pPr lvl="1"/>
            <a:r>
              <a:rPr lang="en-US" dirty="0"/>
              <a:t>Contained in every contract created using the MDT</a:t>
            </a:r>
          </a:p>
          <a:p>
            <a:pPr lvl="1"/>
            <a:endParaRPr lang="en-US" dirty="0"/>
          </a:p>
          <a:p>
            <a:pPr lvl="1"/>
            <a:r>
              <a:rPr lang="en-US" dirty="0"/>
              <a:t>Editable</a:t>
            </a:r>
          </a:p>
          <a:p>
            <a:pPr lvl="4"/>
            <a:endParaRPr lang="en-US" dirty="0"/>
          </a:p>
          <a:p>
            <a:pPr lvl="1"/>
            <a:r>
              <a:rPr lang="en-US" dirty="0"/>
              <a:t>Microsoft Word format</a:t>
            </a:r>
          </a:p>
          <a:p>
            <a:pPr lvl="1"/>
            <a:endParaRPr lang="en-US" dirty="0"/>
          </a:p>
          <a:p>
            <a:pPr lvl="1"/>
            <a:r>
              <a:rPr lang="en-US" dirty="0"/>
              <a:t>Updates made through Jaggaer Word App</a:t>
            </a:r>
          </a:p>
          <a:p>
            <a:pPr marL="0" indent="0">
              <a:buNone/>
            </a:pPr>
            <a:endParaRPr lang="en-US" dirty="0"/>
          </a:p>
        </p:txBody>
      </p:sp>
    </p:spTree>
    <p:extLst>
      <p:ext uri="{BB962C8B-B14F-4D97-AF65-F5344CB8AC3E}">
        <p14:creationId xmlns:p14="http://schemas.microsoft.com/office/powerpoint/2010/main" val="240613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r>
              <a:rPr lang="en-US" dirty="0"/>
              <a:t>Standard Fields</a:t>
            </a:r>
          </a:p>
          <a:p>
            <a:pPr lvl="1"/>
            <a:r>
              <a:rPr lang="en-US" dirty="0"/>
              <a:t>Data fields that are part of every Contracts+ implementation</a:t>
            </a:r>
          </a:p>
          <a:p>
            <a:pPr lvl="1"/>
            <a:r>
              <a:rPr lang="en-US" dirty="0"/>
              <a:t>Not configurable</a:t>
            </a:r>
          </a:p>
          <a:p>
            <a:pPr lvl="1"/>
            <a:r>
              <a:rPr lang="en-US" dirty="0"/>
              <a:t>Examples</a:t>
            </a:r>
          </a:p>
          <a:p>
            <a:pPr lvl="2"/>
            <a:r>
              <a:rPr lang="en-US" dirty="0"/>
              <a:t>Contract Number</a:t>
            </a:r>
          </a:p>
          <a:p>
            <a:pPr lvl="2"/>
            <a:r>
              <a:rPr lang="en-US" dirty="0"/>
              <a:t>Contract Value</a:t>
            </a:r>
          </a:p>
          <a:p>
            <a:pPr lvl="2"/>
            <a:r>
              <a:rPr lang="en-US" dirty="0"/>
              <a:t>2</a:t>
            </a:r>
            <a:r>
              <a:rPr lang="en-US" baseline="30000" dirty="0"/>
              <a:t>nd</a:t>
            </a:r>
            <a:r>
              <a:rPr lang="en-US" dirty="0"/>
              <a:t> Party  - vendor that the contract is with</a:t>
            </a:r>
          </a:p>
          <a:p>
            <a:pPr lvl="1"/>
            <a:r>
              <a:rPr lang="en-US" dirty="0"/>
              <a:t>Appears within brackets in MDT: [[ Value ]]</a:t>
            </a:r>
          </a:p>
          <a:p>
            <a:pPr lvl="1"/>
            <a:r>
              <a:rPr lang="en-US" dirty="0"/>
              <a:t>Appears within a frame with the field name in the contract</a:t>
            </a:r>
          </a:p>
          <a:p>
            <a:pPr lvl="4"/>
            <a:endParaRPr lang="en-US" dirty="0"/>
          </a:p>
          <a:p>
            <a:pPr marL="0" indent="0">
              <a:buNone/>
            </a:pPr>
            <a:endParaRPr lang="en-US" dirty="0"/>
          </a:p>
        </p:txBody>
      </p:sp>
      <p:pic>
        <p:nvPicPr>
          <p:cNvPr id="5" name="Picture 4">
            <a:extLst>
              <a:ext uri="{FF2B5EF4-FFF2-40B4-BE49-F238E27FC236}">
                <a16:creationId xmlns:a16="http://schemas.microsoft.com/office/drawing/2014/main" id="{E4A53484-0C37-E070-9D30-2740D33CA007}"/>
              </a:ext>
            </a:extLst>
          </p:cNvPr>
          <p:cNvPicPr>
            <a:picLocks noChangeAspect="1"/>
          </p:cNvPicPr>
          <p:nvPr/>
        </p:nvPicPr>
        <p:blipFill>
          <a:blip r:embed="rId2"/>
          <a:stretch>
            <a:fillRect/>
          </a:stretch>
        </p:blipFill>
        <p:spPr>
          <a:xfrm>
            <a:off x="3568701" y="5269534"/>
            <a:ext cx="4063999" cy="1588466"/>
          </a:xfrm>
          <a:prstGeom prst="rect">
            <a:avLst/>
          </a:prstGeom>
        </p:spPr>
      </p:pic>
    </p:spTree>
    <p:extLst>
      <p:ext uri="{BB962C8B-B14F-4D97-AF65-F5344CB8AC3E}">
        <p14:creationId xmlns:p14="http://schemas.microsoft.com/office/powerpoint/2010/main" val="374376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lstStyle/>
          <a:p>
            <a:r>
              <a:rPr lang="en-US" dirty="0"/>
              <a:t>Custom Fields</a:t>
            </a:r>
          </a:p>
          <a:p>
            <a:pPr lvl="3"/>
            <a:endParaRPr lang="en-US" dirty="0"/>
          </a:p>
          <a:p>
            <a:pPr lvl="1"/>
            <a:r>
              <a:rPr lang="en-US" dirty="0"/>
              <a:t>Allows for the insertion of variable data into the MDT</a:t>
            </a:r>
          </a:p>
          <a:p>
            <a:pPr lvl="1"/>
            <a:r>
              <a:rPr lang="en-US" dirty="0"/>
              <a:t>Required as a driver for alternate clauses</a:t>
            </a:r>
          </a:p>
          <a:p>
            <a:pPr lvl="1"/>
            <a:r>
              <a:rPr lang="en-US" dirty="0"/>
              <a:t>Configurable - can created and edited as needed</a:t>
            </a:r>
          </a:p>
          <a:p>
            <a:pPr lvl="1"/>
            <a:r>
              <a:rPr lang="en-US" dirty="0"/>
              <a:t>Appears within brackets in MDT: [[ Project Location ]]</a:t>
            </a:r>
          </a:p>
          <a:p>
            <a:pPr lvl="1"/>
            <a:r>
              <a:rPr lang="en-US" dirty="0"/>
              <a:t>Appears within a frame with the Custom Field name in the contract</a:t>
            </a:r>
          </a:p>
          <a:p>
            <a:pPr lvl="1"/>
            <a:endParaRPr lang="en-US" dirty="0"/>
          </a:p>
          <a:p>
            <a:pPr marL="457200" lvl="1" indent="0">
              <a:buNone/>
            </a:pPr>
            <a:endParaRPr lang="en-US" dirty="0"/>
          </a:p>
          <a:p>
            <a:pPr lvl="4"/>
            <a:endParaRPr lang="en-US" dirty="0"/>
          </a:p>
          <a:p>
            <a:pPr lvl="2"/>
            <a:endParaRPr lang="en-US" dirty="0"/>
          </a:p>
          <a:p>
            <a:pPr lvl="4"/>
            <a:endParaRPr lang="en-US" dirty="0"/>
          </a:p>
          <a:p>
            <a:pPr marL="0" indent="0">
              <a:buNone/>
            </a:pPr>
            <a:endParaRPr lang="en-US" dirty="0"/>
          </a:p>
        </p:txBody>
      </p:sp>
      <p:pic>
        <p:nvPicPr>
          <p:cNvPr id="5" name="Picture 4">
            <a:extLst>
              <a:ext uri="{FF2B5EF4-FFF2-40B4-BE49-F238E27FC236}">
                <a16:creationId xmlns:a16="http://schemas.microsoft.com/office/drawing/2014/main" id="{54A06E64-E8F2-5FAA-FBC1-5B54475E6662}"/>
              </a:ext>
            </a:extLst>
          </p:cNvPr>
          <p:cNvPicPr>
            <a:picLocks noChangeAspect="1"/>
          </p:cNvPicPr>
          <p:nvPr/>
        </p:nvPicPr>
        <p:blipFill>
          <a:blip r:embed="rId2"/>
          <a:stretch>
            <a:fillRect/>
          </a:stretch>
        </p:blipFill>
        <p:spPr>
          <a:xfrm>
            <a:off x="2530475" y="4745037"/>
            <a:ext cx="5739814" cy="1747838"/>
          </a:xfrm>
          <a:prstGeom prst="rect">
            <a:avLst/>
          </a:prstGeom>
        </p:spPr>
      </p:pic>
    </p:spTree>
    <p:extLst>
      <p:ext uri="{BB962C8B-B14F-4D97-AF65-F5344CB8AC3E}">
        <p14:creationId xmlns:p14="http://schemas.microsoft.com/office/powerpoint/2010/main" val="64138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lstStyle/>
          <a:p>
            <a:r>
              <a:rPr lang="en-US" dirty="0"/>
              <a:t>Custom Fields Types</a:t>
            </a:r>
          </a:p>
          <a:p>
            <a:pPr lvl="1"/>
            <a:r>
              <a:rPr lang="en-US" dirty="0"/>
              <a:t>Text (Single Line)</a:t>
            </a:r>
          </a:p>
          <a:p>
            <a:pPr lvl="1"/>
            <a:r>
              <a:rPr lang="en-US" dirty="0"/>
              <a:t>Text (Multi-Line):  limited to 4000 characters</a:t>
            </a:r>
          </a:p>
          <a:p>
            <a:pPr lvl="1"/>
            <a:r>
              <a:rPr lang="en-US" dirty="0"/>
              <a:t>Numeric Text Box</a:t>
            </a:r>
          </a:p>
          <a:p>
            <a:pPr lvl="1"/>
            <a:r>
              <a:rPr lang="en-US" dirty="0"/>
              <a:t>Monetary Value</a:t>
            </a:r>
          </a:p>
          <a:p>
            <a:pPr lvl="1"/>
            <a:r>
              <a:rPr lang="en-US" dirty="0"/>
              <a:t>Yes/No</a:t>
            </a:r>
          </a:p>
          <a:p>
            <a:pPr lvl="1"/>
            <a:r>
              <a:rPr lang="en-US" dirty="0"/>
              <a:t>Dropdown List (Pick One)</a:t>
            </a:r>
          </a:p>
          <a:p>
            <a:pPr lvl="1"/>
            <a:r>
              <a:rPr lang="en-US" dirty="0"/>
              <a:t>Date</a:t>
            </a:r>
          </a:p>
          <a:p>
            <a:pPr lvl="2"/>
            <a:endParaRPr lang="en-US" dirty="0"/>
          </a:p>
          <a:p>
            <a:pPr lvl="4"/>
            <a:endParaRPr lang="en-US" dirty="0"/>
          </a:p>
          <a:p>
            <a:pPr marL="0" indent="0">
              <a:buNone/>
            </a:pPr>
            <a:endParaRPr lang="en-US" dirty="0"/>
          </a:p>
        </p:txBody>
      </p:sp>
    </p:spTree>
    <p:extLst>
      <p:ext uri="{BB962C8B-B14F-4D97-AF65-F5344CB8AC3E}">
        <p14:creationId xmlns:p14="http://schemas.microsoft.com/office/powerpoint/2010/main" val="125156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r>
              <a:rPr lang="en-US" dirty="0"/>
              <a:t>Standard Clauses</a:t>
            </a:r>
          </a:p>
          <a:p>
            <a:pPr lvl="4"/>
            <a:endParaRPr lang="en-US" dirty="0"/>
          </a:p>
          <a:p>
            <a:pPr lvl="1"/>
            <a:r>
              <a:rPr lang="en-US" dirty="0"/>
              <a:t>Used to insert text into MDT</a:t>
            </a:r>
          </a:p>
          <a:p>
            <a:pPr lvl="4"/>
            <a:endParaRPr lang="en-US" dirty="0"/>
          </a:p>
          <a:p>
            <a:pPr lvl="1"/>
            <a:r>
              <a:rPr lang="en-US" dirty="0"/>
              <a:t>No limit on amount of text</a:t>
            </a:r>
          </a:p>
          <a:p>
            <a:pPr lvl="4"/>
            <a:endParaRPr lang="en-US" dirty="0"/>
          </a:p>
          <a:p>
            <a:pPr lvl="1"/>
            <a:r>
              <a:rPr lang="en-US" dirty="0"/>
              <a:t>Can be set to Negotiable or Non-Negotiable</a:t>
            </a:r>
          </a:p>
          <a:p>
            <a:pPr lvl="4"/>
            <a:endParaRPr lang="en-US" dirty="0"/>
          </a:p>
          <a:p>
            <a:pPr lvl="1"/>
            <a:r>
              <a:rPr lang="en-US" dirty="0"/>
              <a:t>Can be set to Removable or Non-Removable</a:t>
            </a:r>
          </a:p>
          <a:p>
            <a:pPr lvl="4"/>
            <a:endParaRPr lang="en-US" dirty="0"/>
          </a:p>
          <a:p>
            <a:pPr lvl="1"/>
            <a:r>
              <a:rPr lang="en-US" dirty="0"/>
              <a:t>Can be used in multiple MDTs</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061310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r>
              <a:rPr lang="en-US" dirty="0"/>
              <a:t>Standard Clauses</a:t>
            </a:r>
          </a:p>
          <a:p>
            <a:pPr lvl="1"/>
            <a:r>
              <a:rPr lang="en-US" dirty="0"/>
              <a:t>Appears within a frame in the MDT and Contract</a:t>
            </a:r>
          </a:p>
          <a:p>
            <a:pPr marL="457200" lvl="1"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F7F315DD-F244-DF30-5635-D585D24D2ED4}"/>
              </a:ext>
            </a:extLst>
          </p:cNvPr>
          <p:cNvPicPr>
            <a:picLocks noChangeAspect="1"/>
          </p:cNvPicPr>
          <p:nvPr/>
        </p:nvPicPr>
        <p:blipFill>
          <a:blip r:embed="rId2"/>
          <a:stretch>
            <a:fillRect/>
          </a:stretch>
        </p:blipFill>
        <p:spPr>
          <a:xfrm>
            <a:off x="838200" y="3254374"/>
            <a:ext cx="10257044" cy="3349625"/>
          </a:xfrm>
          <a:prstGeom prst="rect">
            <a:avLst/>
          </a:prstGeom>
        </p:spPr>
      </p:pic>
    </p:spTree>
    <p:extLst>
      <p:ext uri="{BB962C8B-B14F-4D97-AF65-F5344CB8AC3E}">
        <p14:creationId xmlns:p14="http://schemas.microsoft.com/office/powerpoint/2010/main" val="181656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8699-7BC7-3079-3F47-3D6343818AAF}"/>
              </a:ext>
            </a:extLst>
          </p:cNvPr>
          <p:cNvSpPr>
            <a:spLocks noGrp="1"/>
          </p:cNvSpPr>
          <p:nvPr>
            <p:ph type="title"/>
          </p:nvPr>
        </p:nvSpPr>
        <p:spPr/>
        <p:txBody>
          <a:bodyPr/>
          <a:lstStyle/>
          <a:p>
            <a:pPr marR="0" algn="ctr" rtl="0"/>
            <a:r>
              <a:rPr lang="en-US" b="1" i="0" u="none" strike="noStrike" baseline="0" dirty="0">
                <a:latin typeface="Calibri" panose="020F0502020204030204" pitchFamily="34" charset="0"/>
              </a:rPr>
              <a:t>Training Agenda</a:t>
            </a:r>
            <a:endParaRPr lang="en-US" b="1"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4AFB0BE7-E52C-802F-6F7C-7707C6E0A7D8}"/>
              </a:ext>
            </a:extLst>
          </p:cNvPr>
          <p:cNvSpPr>
            <a:spLocks noGrp="1"/>
          </p:cNvSpPr>
          <p:nvPr>
            <p:ph type="body" idx="1"/>
          </p:nvPr>
        </p:nvSpPr>
        <p:spPr/>
        <p:txBody>
          <a:bodyPr/>
          <a:lstStyle/>
          <a:p>
            <a:r>
              <a:rPr lang="en-US" dirty="0"/>
              <a:t>Contracts+ Overview - 50 minutes</a:t>
            </a:r>
          </a:p>
          <a:p>
            <a:pPr lvl="1"/>
            <a:r>
              <a:rPr lang="en-US" dirty="0"/>
              <a:t>Contracts+ at University of Illinois</a:t>
            </a:r>
          </a:p>
          <a:p>
            <a:pPr lvl="1"/>
            <a:r>
              <a:rPr lang="en-US" dirty="0"/>
              <a:t>Contracts+ Components</a:t>
            </a:r>
          </a:p>
          <a:p>
            <a:pPr lvl="1"/>
            <a:r>
              <a:rPr lang="en-US" dirty="0"/>
              <a:t>Contracts+ Capital Contract Process</a:t>
            </a:r>
          </a:p>
          <a:p>
            <a:pPr lvl="1"/>
            <a:endParaRPr lang="en-US" dirty="0"/>
          </a:p>
          <a:p>
            <a:r>
              <a:rPr lang="en-US" dirty="0"/>
              <a:t>Contracts+ Demonstration – 70 minutes</a:t>
            </a:r>
          </a:p>
          <a:p>
            <a:pPr lvl="1"/>
            <a:r>
              <a:rPr lang="en-US" dirty="0"/>
              <a:t>Create + Update Contract Templates</a:t>
            </a:r>
          </a:p>
          <a:p>
            <a:pPr lvl="1"/>
            <a:r>
              <a:rPr lang="en-US" dirty="0"/>
              <a:t>Create + Update Contracts</a:t>
            </a:r>
          </a:p>
          <a:p>
            <a:pPr lvl="1"/>
            <a:endParaRPr lang="en-US" dirty="0"/>
          </a:p>
        </p:txBody>
      </p:sp>
    </p:spTree>
    <p:extLst>
      <p:ext uri="{BB962C8B-B14F-4D97-AF65-F5344CB8AC3E}">
        <p14:creationId xmlns:p14="http://schemas.microsoft.com/office/powerpoint/2010/main" val="381460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r>
              <a:rPr lang="en-US" dirty="0"/>
              <a:t>Alternate Clauses</a:t>
            </a:r>
          </a:p>
          <a:p>
            <a:pPr lvl="3"/>
            <a:endParaRPr lang="en-US" dirty="0"/>
          </a:p>
          <a:p>
            <a:pPr lvl="1"/>
            <a:r>
              <a:rPr lang="en-US" dirty="0"/>
              <a:t>Populate different standard clauses within the MDT based on the value of  custom fields.</a:t>
            </a:r>
          </a:p>
          <a:p>
            <a:pPr lvl="1"/>
            <a:endParaRPr lang="en-US" dirty="0"/>
          </a:p>
          <a:p>
            <a:pPr lvl="1"/>
            <a:r>
              <a:rPr lang="en-US" dirty="0"/>
              <a:t>Allowable Custom Field types:</a:t>
            </a:r>
          </a:p>
          <a:p>
            <a:pPr lvl="2"/>
            <a:r>
              <a:rPr lang="en-US" dirty="0"/>
              <a:t>Dropdown List (Pick One)</a:t>
            </a:r>
          </a:p>
          <a:p>
            <a:pPr lvl="2"/>
            <a:r>
              <a:rPr lang="en-US" dirty="0"/>
              <a:t>Yes/No</a:t>
            </a:r>
          </a:p>
          <a:p>
            <a:pPr lvl="2"/>
            <a:endParaRPr lang="en-US" dirty="0"/>
          </a:p>
          <a:p>
            <a:pPr lvl="1"/>
            <a:r>
              <a:rPr lang="en-US" dirty="0"/>
              <a:t>Appears within brackets in the MDT</a:t>
            </a:r>
          </a:p>
        </p:txBody>
      </p:sp>
    </p:spTree>
    <p:extLst>
      <p:ext uri="{BB962C8B-B14F-4D97-AF65-F5344CB8AC3E}">
        <p14:creationId xmlns:p14="http://schemas.microsoft.com/office/powerpoint/2010/main" val="672153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r>
              <a:rPr lang="en-US" dirty="0"/>
              <a:t>Alternate Clauses</a:t>
            </a:r>
          </a:p>
          <a:p>
            <a:pPr lvl="3"/>
            <a:endParaRPr lang="en-US" dirty="0"/>
          </a:p>
          <a:p>
            <a:pPr lvl="1"/>
            <a:r>
              <a:rPr lang="en-US" dirty="0"/>
              <a:t>Appears within brackets with the label ‘Custom Contract Field’ in the MDT</a:t>
            </a:r>
          </a:p>
        </p:txBody>
      </p:sp>
      <p:pic>
        <p:nvPicPr>
          <p:cNvPr id="5" name="Picture 4">
            <a:extLst>
              <a:ext uri="{FF2B5EF4-FFF2-40B4-BE49-F238E27FC236}">
                <a16:creationId xmlns:a16="http://schemas.microsoft.com/office/drawing/2014/main" id="{64DF29F1-B9B1-7413-3DCF-CC397C2BD926}"/>
              </a:ext>
            </a:extLst>
          </p:cNvPr>
          <p:cNvPicPr>
            <a:picLocks noChangeAspect="1"/>
          </p:cNvPicPr>
          <p:nvPr/>
        </p:nvPicPr>
        <p:blipFill>
          <a:blip r:embed="rId2"/>
          <a:stretch>
            <a:fillRect/>
          </a:stretch>
        </p:blipFill>
        <p:spPr>
          <a:xfrm>
            <a:off x="2289175" y="3314700"/>
            <a:ext cx="6724650" cy="2667000"/>
          </a:xfrm>
          <a:prstGeom prst="rect">
            <a:avLst/>
          </a:prstGeom>
        </p:spPr>
      </p:pic>
    </p:spTree>
    <p:extLst>
      <p:ext uri="{BB962C8B-B14F-4D97-AF65-F5344CB8AC3E}">
        <p14:creationId xmlns:p14="http://schemas.microsoft.com/office/powerpoint/2010/main" val="82668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816032" y="1585827"/>
            <a:ext cx="10515600" cy="4351338"/>
          </a:xfrm>
        </p:spPr>
        <p:txBody>
          <a:bodyPr>
            <a:normAutofit/>
          </a:bodyPr>
          <a:lstStyle/>
          <a:p>
            <a:r>
              <a:rPr lang="en-US" dirty="0"/>
              <a:t>Alternate Clauses</a:t>
            </a:r>
          </a:p>
          <a:p>
            <a:pPr lvl="1"/>
            <a:r>
              <a:rPr lang="en-US" dirty="0"/>
              <a:t>Appears within brackets with the label ‘CCF’ in the contract</a:t>
            </a:r>
          </a:p>
        </p:txBody>
      </p:sp>
      <p:pic>
        <p:nvPicPr>
          <p:cNvPr id="6" name="Picture 5">
            <a:extLst>
              <a:ext uri="{FF2B5EF4-FFF2-40B4-BE49-F238E27FC236}">
                <a16:creationId xmlns:a16="http://schemas.microsoft.com/office/drawing/2014/main" id="{721EFE9D-947F-0D7F-CDB6-BEFBE71BF7F7}"/>
              </a:ext>
            </a:extLst>
          </p:cNvPr>
          <p:cNvPicPr>
            <a:picLocks noChangeAspect="1"/>
          </p:cNvPicPr>
          <p:nvPr/>
        </p:nvPicPr>
        <p:blipFill>
          <a:blip r:embed="rId2"/>
          <a:stretch>
            <a:fillRect/>
          </a:stretch>
        </p:blipFill>
        <p:spPr>
          <a:xfrm>
            <a:off x="2179406" y="2647950"/>
            <a:ext cx="7400925" cy="4210050"/>
          </a:xfrm>
          <a:prstGeom prst="rect">
            <a:avLst/>
          </a:prstGeom>
        </p:spPr>
      </p:pic>
    </p:spTree>
    <p:extLst>
      <p:ext uri="{BB962C8B-B14F-4D97-AF65-F5344CB8AC3E}">
        <p14:creationId xmlns:p14="http://schemas.microsoft.com/office/powerpoint/2010/main" val="83119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816032" y="1585827"/>
            <a:ext cx="10515600" cy="4351338"/>
          </a:xfrm>
        </p:spPr>
        <p:txBody>
          <a:bodyPr>
            <a:normAutofit/>
          </a:bodyPr>
          <a:lstStyle/>
          <a:p>
            <a:r>
              <a:rPr lang="en-US" dirty="0"/>
              <a:t>Alternate Clauses</a:t>
            </a:r>
          </a:p>
          <a:p>
            <a:pPr lvl="1"/>
            <a:r>
              <a:rPr lang="en-US" dirty="0"/>
              <a:t>Always appears in the contract even if no text is included in the clause</a:t>
            </a:r>
          </a:p>
        </p:txBody>
      </p:sp>
      <p:pic>
        <p:nvPicPr>
          <p:cNvPr id="5" name="Picture 4">
            <a:extLst>
              <a:ext uri="{FF2B5EF4-FFF2-40B4-BE49-F238E27FC236}">
                <a16:creationId xmlns:a16="http://schemas.microsoft.com/office/drawing/2014/main" id="{B41201AC-A414-0096-CDBF-EE11F84BAFE6}"/>
              </a:ext>
            </a:extLst>
          </p:cNvPr>
          <p:cNvPicPr>
            <a:picLocks noChangeAspect="1"/>
          </p:cNvPicPr>
          <p:nvPr/>
        </p:nvPicPr>
        <p:blipFill>
          <a:blip r:embed="rId2"/>
          <a:stretch>
            <a:fillRect/>
          </a:stretch>
        </p:blipFill>
        <p:spPr>
          <a:xfrm>
            <a:off x="1878012" y="3206665"/>
            <a:ext cx="6657975" cy="2781300"/>
          </a:xfrm>
          <a:prstGeom prst="rect">
            <a:avLst/>
          </a:prstGeom>
        </p:spPr>
      </p:pic>
    </p:spTree>
    <p:extLst>
      <p:ext uri="{BB962C8B-B14F-4D97-AF65-F5344CB8AC3E}">
        <p14:creationId xmlns:p14="http://schemas.microsoft.com/office/powerpoint/2010/main" val="4076841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816032" y="1585827"/>
            <a:ext cx="10515600" cy="4351338"/>
          </a:xfrm>
        </p:spPr>
        <p:txBody>
          <a:bodyPr>
            <a:normAutofit/>
          </a:bodyPr>
          <a:lstStyle/>
          <a:p>
            <a:r>
              <a:rPr lang="en-US" dirty="0"/>
              <a:t>List of MDTs – Amendments Contract Type</a:t>
            </a:r>
          </a:p>
          <a:p>
            <a:endParaRPr lang="en-US" dirty="0"/>
          </a:p>
          <a:p>
            <a:pPr lvl="1"/>
            <a:r>
              <a:rPr lang="en-US" dirty="0"/>
              <a:t>Capital – Construction Management Amendment</a:t>
            </a:r>
          </a:p>
          <a:p>
            <a:pPr lvl="1"/>
            <a:endParaRPr lang="en-US" dirty="0"/>
          </a:p>
          <a:p>
            <a:pPr lvl="1"/>
            <a:r>
              <a:rPr lang="en-US" dirty="0"/>
              <a:t>Capital – PSA Amendment</a:t>
            </a:r>
          </a:p>
          <a:p>
            <a:pPr lvl="1"/>
            <a:endParaRPr lang="en-US" dirty="0"/>
          </a:p>
          <a:p>
            <a:pPr lvl="1"/>
            <a:r>
              <a:rPr lang="en-US" dirty="0"/>
              <a:t>Capital – PSA Retainer Renewal</a:t>
            </a:r>
          </a:p>
        </p:txBody>
      </p:sp>
    </p:spTree>
    <p:extLst>
      <p:ext uri="{BB962C8B-B14F-4D97-AF65-F5344CB8AC3E}">
        <p14:creationId xmlns:p14="http://schemas.microsoft.com/office/powerpoint/2010/main" val="4022978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816032" y="1585827"/>
            <a:ext cx="10515600" cy="4351338"/>
          </a:xfrm>
        </p:spPr>
        <p:txBody>
          <a:bodyPr>
            <a:normAutofit/>
          </a:bodyPr>
          <a:lstStyle/>
          <a:p>
            <a:r>
              <a:rPr lang="en-US" dirty="0"/>
              <a:t>List of MDTs– Contracts Contract Type </a:t>
            </a:r>
          </a:p>
          <a:p>
            <a:pPr lvl="1"/>
            <a:r>
              <a:rPr lang="en-US" dirty="0"/>
              <a:t>Capital – PSA Standard Form – With CM With LEED Certification</a:t>
            </a:r>
          </a:p>
          <a:p>
            <a:pPr lvl="1"/>
            <a:r>
              <a:rPr lang="en-US" dirty="0"/>
              <a:t>Capital – PSA Standard Form – With CM With LEED Non-Certification</a:t>
            </a:r>
          </a:p>
          <a:p>
            <a:pPr lvl="1"/>
            <a:r>
              <a:rPr lang="en-US" dirty="0"/>
              <a:t>Capital – PSA Standard Form – Without CM With LEED Certification</a:t>
            </a:r>
          </a:p>
          <a:p>
            <a:pPr lvl="1"/>
            <a:r>
              <a:rPr lang="en-US" dirty="0"/>
              <a:t>Capital – PSA Standard Form – Without CM With LEED Non-Certification</a:t>
            </a:r>
          </a:p>
          <a:p>
            <a:pPr lvl="1"/>
            <a:r>
              <a:rPr lang="en-US" dirty="0"/>
              <a:t>Capital – PSA Short Form</a:t>
            </a:r>
          </a:p>
          <a:p>
            <a:pPr lvl="1"/>
            <a:r>
              <a:rPr lang="en-US" dirty="0"/>
              <a:t>Capital – PSA Retainer Agreement</a:t>
            </a:r>
          </a:p>
          <a:p>
            <a:pPr lvl="1"/>
            <a:r>
              <a:rPr lang="en-US" dirty="0"/>
              <a:t>Capital - Construction Management Agreement</a:t>
            </a:r>
          </a:p>
          <a:p>
            <a:pPr lvl="1"/>
            <a:r>
              <a:rPr lang="en-US" dirty="0"/>
              <a:t>Capital – Energy Audit Agreement</a:t>
            </a:r>
          </a:p>
          <a:p>
            <a:pPr lvl="1"/>
            <a:r>
              <a:rPr lang="en-US" dirty="0"/>
              <a:t>Capital – Energy Services Agreement</a:t>
            </a:r>
          </a:p>
        </p:txBody>
      </p:sp>
    </p:spTree>
    <p:extLst>
      <p:ext uri="{BB962C8B-B14F-4D97-AF65-F5344CB8AC3E}">
        <p14:creationId xmlns:p14="http://schemas.microsoft.com/office/powerpoint/2010/main" val="2538250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816032" y="1585827"/>
            <a:ext cx="10515600" cy="4351338"/>
          </a:xfrm>
        </p:spPr>
        <p:txBody>
          <a:bodyPr>
            <a:normAutofit/>
          </a:bodyPr>
          <a:lstStyle/>
          <a:p>
            <a:r>
              <a:rPr lang="en-US" dirty="0"/>
              <a:t>List of MDTs– Contracts Contract Type (Continued)</a:t>
            </a:r>
          </a:p>
          <a:p>
            <a:pPr lvl="1"/>
            <a:r>
              <a:rPr lang="en-US" dirty="0"/>
              <a:t>Capital – Agreement with Assignment</a:t>
            </a:r>
          </a:p>
          <a:p>
            <a:pPr lvl="1"/>
            <a:r>
              <a:rPr lang="en-US" dirty="0"/>
              <a:t>Capital – Assigned Subcontractor Agreement – AS01</a:t>
            </a:r>
          </a:p>
          <a:p>
            <a:pPr lvl="1"/>
            <a:r>
              <a:rPr lang="en-US" dirty="0"/>
              <a:t>Capital – Assigned Subcontractor Agreement – AS02</a:t>
            </a:r>
          </a:p>
          <a:p>
            <a:pPr lvl="1"/>
            <a:r>
              <a:rPr lang="en-US" dirty="0"/>
              <a:t>Capital – Assigned Subcontractor Agreement – AS03</a:t>
            </a:r>
          </a:p>
          <a:p>
            <a:pPr lvl="1"/>
            <a:r>
              <a:rPr lang="en-US" dirty="0"/>
              <a:t>Capital – Assigned Subcontractor Agreement – AS04</a:t>
            </a:r>
          </a:p>
          <a:p>
            <a:pPr lvl="1"/>
            <a:r>
              <a:rPr lang="en-US" dirty="0"/>
              <a:t>Capital – Assigned Subcontractor Agreement – AS05</a:t>
            </a:r>
          </a:p>
          <a:p>
            <a:pPr lvl="1"/>
            <a:r>
              <a:rPr lang="en-US" dirty="0"/>
              <a:t>Capital – Assigned Subcontractor Agreement – AS06</a:t>
            </a:r>
          </a:p>
          <a:p>
            <a:pPr lvl="1"/>
            <a:r>
              <a:rPr lang="en-US" dirty="0"/>
              <a:t>Capital – Assigned Subcontractor Agreement – AS07</a:t>
            </a:r>
          </a:p>
          <a:p>
            <a:pPr lvl="1"/>
            <a:r>
              <a:rPr lang="en-US" dirty="0"/>
              <a:t>Capital – Assigned Subcontractor Agreement – AS08</a:t>
            </a:r>
          </a:p>
        </p:txBody>
      </p:sp>
    </p:spTree>
    <p:extLst>
      <p:ext uri="{BB962C8B-B14F-4D97-AF65-F5344CB8AC3E}">
        <p14:creationId xmlns:p14="http://schemas.microsoft.com/office/powerpoint/2010/main" val="3359660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816032" y="1585827"/>
            <a:ext cx="10515600" cy="4351338"/>
          </a:xfrm>
        </p:spPr>
        <p:txBody>
          <a:bodyPr>
            <a:normAutofit/>
          </a:bodyPr>
          <a:lstStyle/>
          <a:p>
            <a:r>
              <a:rPr lang="en-US" dirty="0"/>
              <a:t>List of MDTs– Contracts Contract Type (Continued)</a:t>
            </a:r>
          </a:p>
          <a:p>
            <a:pPr lvl="1"/>
            <a:r>
              <a:rPr lang="en-US" dirty="0"/>
              <a:t>Capital – Agreement No Assignment – CNA1</a:t>
            </a:r>
          </a:p>
          <a:p>
            <a:pPr lvl="1"/>
            <a:r>
              <a:rPr lang="en-US" dirty="0"/>
              <a:t>Capital – Agreement No Assignment – CNA2</a:t>
            </a:r>
          </a:p>
          <a:p>
            <a:pPr lvl="1"/>
            <a:r>
              <a:rPr lang="en-US" dirty="0"/>
              <a:t>Capital – Agreement No Assignment – CNA3</a:t>
            </a:r>
          </a:p>
          <a:p>
            <a:pPr lvl="1"/>
            <a:r>
              <a:rPr lang="en-US" dirty="0"/>
              <a:t>Capital – Agreement No Assignment – CNA4</a:t>
            </a:r>
          </a:p>
          <a:p>
            <a:pPr lvl="1"/>
            <a:r>
              <a:rPr lang="en-US" dirty="0"/>
              <a:t>Capital – Agreement No Assignment – CNA5</a:t>
            </a:r>
          </a:p>
          <a:p>
            <a:pPr lvl="1"/>
            <a:r>
              <a:rPr lang="en-US" dirty="0"/>
              <a:t>Capital – Agreement No Assignment – CNA6</a:t>
            </a:r>
          </a:p>
          <a:p>
            <a:pPr lvl="1"/>
            <a:r>
              <a:rPr lang="en-US" dirty="0"/>
              <a:t>Capital – Agreement No Assignment – CNA7</a:t>
            </a:r>
          </a:p>
          <a:p>
            <a:pPr lvl="1"/>
            <a:r>
              <a:rPr lang="en-US" dirty="0"/>
              <a:t>Capital – Agreement No Assignment – CNA8</a:t>
            </a:r>
          </a:p>
        </p:txBody>
      </p:sp>
    </p:spTree>
    <p:extLst>
      <p:ext uri="{BB962C8B-B14F-4D97-AF65-F5344CB8AC3E}">
        <p14:creationId xmlns:p14="http://schemas.microsoft.com/office/powerpoint/2010/main" val="3363120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816032" y="1585827"/>
            <a:ext cx="10515600" cy="4351338"/>
          </a:xfrm>
        </p:spPr>
        <p:txBody>
          <a:bodyPr>
            <a:normAutofit/>
          </a:bodyPr>
          <a:lstStyle/>
          <a:p>
            <a:r>
              <a:rPr lang="en-US" dirty="0"/>
              <a:t>List of MDTs– Supporting Documents Contract Type</a:t>
            </a:r>
          </a:p>
          <a:p>
            <a:pPr lvl="1"/>
            <a:r>
              <a:rPr lang="en-US" dirty="0"/>
              <a:t>Advertisements</a:t>
            </a:r>
          </a:p>
          <a:p>
            <a:pPr lvl="2"/>
            <a:r>
              <a:rPr lang="en-US" dirty="0"/>
              <a:t>Capital – PSA Advertisement</a:t>
            </a:r>
          </a:p>
          <a:p>
            <a:pPr lvl="2"/>
            <a:r>
              <a:rPr lang="en-US" dirty="0"/>
              <a:t>Capital – PSA RFP Ad</a:t>
            </a:r>
          </a:p>
          <a:p>
            <a:pPr lvl="2"/>
            <a:r>
              <a:rPr lang="en-US" dirty="0"/>
              <a:t>Capital – Energy Performance Contract RFP Ad</a:t>
            </a:r>
          </a:p>
          <a:p>
            <a:pPr lvl="2"/>
            <a:r>
              <a:rPr lang="en-US" dirty="0"/>
              <a:t>Capital – Construction Bid Ad – Multiple</a:t>
            </a:r>
          </a:p>
          <a:p>
            <a:pPr lvl="2"/>
            <a:r>
              <a:rPr lang="en-US" dirty="0"/>
              <a:t>Capital – Construction Bid Ad – Single</a:t>
            </a:r>
          </a:p>
          <a:p>
            <a:pPr lvl="1"/>
            <a:r>
              <a:rPr lang="en-US" dirty="0"/>
              <a:t>Front End Documents</a:t>
            </a:r>
          </a:p>
          <a:p>
            <a:pPr lvl="2"/>
            <a:r>
              <a:rPr lang="en-US" dirty="0"/>
              <a:t>Capital – Front End Documents – Multiple</a:t>
            </a:r>
          </a:p>
          <a:p>
            <a:pPr lvl="2"/>
            <a:r>
              <a:rPr lang="en-US" dirty="0"/>
              <a:t>Capital – Front End Documents - Single</a:t>
            </a:r>
          </a:p>
        </p:txBody>
      </p:sp>
    </p:spTree>
    <p:extLst>
      <p:ext uri="{BB962C8B-B14F-4D97-AF65-F5344CB8AC3E}">
        <p14:creationId xmlns:p14="http://schemas.microsoft.com/office/powerpoint/2010/main" val="3104799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Main Document Templates (MDT)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816032" y="1585827"/>
            <a:ext cx="10515600" cy="4351338"/>
          </a:xfrm>
        </p:spPr>
        <p:txBody>
          <a:bodyPr>
            <a:normAutofit lnSpcReduction="10000"/>
          </a:bodyPr>
          <a:lstStyle/>
          <a:p>
            <a:r>
              <a:rPr lang="en-US" dirty="0"/>
              <a:t>List of MDTs– Supporting Documents Contract Type (Continued)</a:t>
            </a:r>
          </a:p>
          <a:p>
            <a:pPr lvl="1"/>
            <a:r>
              <a:rPr lang="en-US" dirty="0"/>
              <a:t>Letters</a:t>
            </a:r>
          </a:p>
          <a:p>
            <a:pPr lvl="2"/>
            <a:r>
              <a:rPr lang="en-US" dirty="0"/>
              <a:t>Capital – PSA Award Letter</a:t>
            </a:r>
          </a:p>
          <a:p>
            <a:pPr lvl="2"/>
            <a:r>
              <a:rPr lang="en-US" dirty="0"/>
              <a:t>Capital – Construction Management Award Letter</a:t>
            </a:r>
          </a:p>
          <a:p>
            <a:pPr lvl="2"/>
            <a:r>
              <a:rPr lang="en-US" dirty="0"/>
              <a:t>Capital – Diversity Pre-Bid Meeting – Multiple</a:t>
            </a:r>
          </a:p>
          <a:p>
            <a:pPr lvl="2"/>
            <a:r>
              <a:rPr lang="en-US" dirty="0"/>
              <a:t>Capital – Diversity Pre-Bid Meeting – Single</a:t>
            </a:r>
          </a:p>
          <a:p>
            <a:pPr lvl="2"/>
            <a:r>
              <a:rPr lang="en-US" dirty="0"/>
              <a:t>Capital – Good Faith Effort Letter</a:t>
            </a:r>
          </a:p>
          <a:p>
            <a:pPr lvl="2"/>
            <a:r>
              <a:rPr lang="en-US" dirty="0"/>
              <a:t>Capital - Notice of Intent to Award Contract – CWA</a:t>
            </a:r>
          </a:p>
          <a:p>
            <a:pPr lvl="2"/>
            <a:r>
              <a:rPr lang="en-US" dirty="0"/>
              <a:t>Capital - Notice of Intent to Award Contract – CNA</a:t>
            </a:r>
          </a:p>
          <a:p>
            <a:pPr lvl="2"/>
            <a:r>
              <a:rPr lang="en-US" dirty="0"/>
              <a:t>Capital – Notice of Award of Contract</a:t>
            </a:r>
          </a:p>
          <a:p>
            <a:pPr lvl="2"/>
            <a:r>
              <a:rPr lang="en-US" dirty="0"/>
              <a:t>Capital – Notice of Award-Notice to Proceed  – CWA</a:t>
            </a:r>
          </a:p>
          <a:p>
            <a:pPr lvl="2"/>
            <a:r>
              <a:rPr lang="en-US" dirty="0"/>
              <a:t>Capital – Notice of Award-Notice to Proceed – CNA</a:t>
            </a:r>
          </a:p>
          <a:p>
            <a:pPr lvl="2"/>
            <a:r>
              <a:rPr lang="en-US" dirty="0"/>
              <a:t>Capital – Notice To Proceed</a:t>
            </a:r>
          </a:p>
        </p:txBody>
      </p:sp>
    </p:spTree>
    <p:extLst>
      <p:ext uri="{BB962C8B-B14F-4D97-AF65-F5344CB8AC3E}">
        <p14:creationId xmlns:p14="http://schemas.microsoft.com/office/powerpoint/2010/main" val="201668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DD86-CFD7-3BFA-EC25-F1971236208C}"/>
              </a:ext>
            </a:extLst>
          </p:cNvPr>
          <p:cNvSpPr>
            <a:spLocks noGrp="1"/>
          </p:cNvSpPr>
          <p:nvPr>
            <p:ph type="title"/>
          </p:nvPr>
        </p:nvSpPr>
        <p:spPr/>
        <p:txBody>
          <a:bodyPr/>
          <a:lstStyle/>
          <a:p>
            <a:pPr marR="0" algn="ctr" rtl="0"/>
            <a:r>
              <a:rPr lang="en-US" dirty="0">
                <a:latin typeface="Calibri" panose="020F0502020204030204" pitchFamily="34" charset="0"/>
              </a:rPr>
              <a:t>Contracts+ at University of Illinois</a:t>
            </a:r>
            <a:endParaRPr lang="en-US" b="0" i="0" u="none" strike="noStrike" baseline="0" dirty="0">
              <a:latin typeface="Calibri" panose="020F0502020204030204" pitchFamily="34" charset="0"/>
            </a:endParaRPr>
          </a:p>
        </p:txBody>
      </p:sp>
      <p:sp>
        <p:nvSpPr>
          <p:cNvPr id="3" name="Text Placeholder 2">
            <a:extLst>
              <a:ext uri="{FF2B5EF4-FFF2-40B4-BE49-F238E27FC236}">
                <a16:creationId xmlns:a16="http://schemas.microsoft.com/office/drawing/2014/main" id="{3369D950-9DC3-2A56-C2F6-BC1405963DF4}"/>
              </a:ext>
            </a:extLst>
          </p:cNvPr>
          <p:cNvSpPr>
            <a:spLocks noGrp="1"/>
          </p:cNvSpPr>
          <p:nvPr>
            <p:ph type="body" idx="1"/>
          </p:nvPr>
        </p:nvSpPr>
        <p:spPr/>
        <p:txBody>
          <a:bodyPr>
            <a:normAutofit fontScale="92500" lnSpcReduction="20000"/>
          </a:bodyPr>
          <a:lstStyle/>
          <a:p>
            <a:r>
              <a:rPr lang="en-US" dirty="0"/>
              <a:t>Contracts+</a:t>
            </a:r>
          </a:p>
          <a:p>
            <a:pPr lvl="1"/>
            <a:r>
              <a:rPr lang="en-US" dirty="0"/>
              <a:t>Cloud Based Contract Management System</a:t>
            </a:r>
          </a:p>
          <a:p>
            <a:pPr lvl="2"/>
            <a:r>
              <a:rPr lang="en-US" dirty="0"/>
              <a:t>Database shared with all Contracts+ organizations </a:t>
            </a:r>
          </a:p>
          <a:p>
            <a:pPr lvl="2"/>
            <a:r>
              <a:rPr lang="en-US" dirty="0"/>
              <a:t>Configurable but not customizable</a:t>
            </a:r>
          </a:p>
          <a:p>
            <a:pPr lvl="1"/>
            <a:r>
              <a:rPr lang="en-US" dirty="0"/>
              <a:t>Vendor: Jaggaer</a:t>
            </a:r>
          </a:p>
          <a:p>
            <a:pPr lvl="1"/>
            <a:r>
              <a:rPr lang="en-US" dirty="0"/>
              <a:t>Descendent of </a:t>
            </a:r>
            <a:r>
              <a:rPr lang="en-US" dirty="0" err="1"/>
              <a:t>UpsideContract</a:t>
            </a:r>
            <a:endParaRPr lang="en-US" dirty="0"/>
          </a:p>
          <a:p>
            <a:pPr lvl="4"/>
            <a:endParaRPr lang="en-US" dirty="0"/>
          </a:p>
          <a:p>
            <a:r>
              <a:rPr lang="en-US" dirty="0"/>
              <a:t>Selected by University of Illinois to be used University wide</a:t>
            </a:r>
          </a:p>
          <a:p>
            <a:pPr lvl="2"/>
            <a:endParaRPr lang="en-US" dirty="0"/>
          </a:p>
          <a:p>
            <a:r>
              <a:rPr lang="en-US" dirty="0"/>
              <a:t>Implemented as part of the Source2Pay project</a:t>
            </a:r>
          </a:p>
          <a:p>
            <a:pPr lvl="1"/>
            <a:r>
              <a:rPr lang="en-US" dirty="0"/>
              <a:t>Pilot implementation for select organizations took place in August 2021</a:t>
            </a:r>
          </a:p>
          <a:p>
            <a:pPr lvl="1"/>
            <a:r>
              <a:rPr lang="en-US" dirty="0"/>
              <a:t>All University organizations transitioned from ICS to C+ in November 2021</a:t>
            </a:r>
          </a:p>
          <a:p>
            <a:pPr lvl="1"/>
            <a:r>
              <a:rPr lang="en-US" dirty="0"/>
              <a:t>Non-ICS organizations went live in C+ in February 2022</a:t>
            </a:r>
          </a:p>
        </p:txBody>
      </p:sp>
    </p:spTree>
    <p:extLst>
      <p:ext uri="{BB962C8B-B14F-4D97-AF65-F5344CB8AC3E}">
        <p14:creationId xmlns:p14="http://schemas.microsoft.com/office/powerpoint/2010/main" val="841387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Templates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r>
              <a:rPr lang="en-US" dirty="0"/>
              <a:t>Used to feed similar data into multiple contracts and documents</a:t>
            </a:r>
          </a:p>
          <a:p>
            <a:endParaRPr lang="en-US" dirty="0"/>
          </a:p>
          <a:p>
            <a:r>
              <a:rPr lang="en-US" dirty="0"/>
              <a:t>Roughly equivalent to the Project Form in </a:t>
            </a:r>
            <a:r>
              <a:rPr lang="en-US" dirty="0" err="1"/>
              <a:t>UpsideContract</a:t>
            </a:r>
            <a:endParaRPr lang="en-US" dirty="0"/>
          </a:p>
          <a:p>
            <a:pPr marL="457200" lvl="1" indent="0">
              <a:buNone/>
            </a:pPr>
            <a:endParaRPr lang="en-US" dirty="0"/>
          </a:p>
        </p:txBody>
      </p:sp>
    </p:spTree>
    <p:extLst>
      <p:ext uri="{BB962C8B-B14F-4D97-AF65-F5344CB8AC3E}">
        <p14:creationId xmlns:p14="http://schemas.microsoft.com/office/powerpoint/2010/main" val="3396354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Templates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fontScale="92500" lnSpcReduction="20000"/>
          </a:bodyPr>
          <a:lstStyle/>
          <a:p>
            <a:r>
              <a:rPr lang="en-US" dirty="0"/>
              <a:t>Contract Template types for Capital</a:t>
            </a:r>
          </a:p>
          <a:p>
            <a:pPr lvl="3"/>
            <a:endParaRPr lang="en-US" dirty="0"/>
          </a:p>
          <a:p>
            <a:pPr lvl="1"/>
            <a:r>
              <a:rPr lang="en-US" dirty="0"/>
              <a:t>Organizational contract templates – live in production now being used to primarily to populate the default organizational fields of Chart, College Code, Organization Code, and Contract Office for contracts being uploaded into C+ </a:t>
            </a:r>
          </a:p>
          <a:p>
            <a:pPr lvl="2"/>
            <a:r>
              <a:rPr lang="en-US" dirty="0"/>
              <a:t>Capital Chicago Contracts</a:t>
            </a:r>
          </a:p>
          <a:p>
            <a:pPr lvl="2"/>
            <a:r>
              <a:rPr lang="en-US" dirty="0"/>
              <a:t>Capital Springfield Contracts</a:t>
            </a:r>
          </a:p>
          <a:p>
            <a:pPr lvl="2"/>
            <a:r>
              <a:rPr lang="en-US" dirty="0"/>
              <a:t>Capital System Contracts</a:t>
            </a:r>
          </a:p>
          <a:p>
            <a:pPr lvl="2"/>
            <a:r>
              <a:rPr lang="en-US" dirty="0"/>
              <a:t>Capital Urbana Contract</a:t>
            </a:r>
          </a:p>
          <a:p>
            <a:pPr lvl="2"/>
            <a:endParaRPr lang="en-US" dirty="0"/>
          </a:p>
          <a:p>
            <a:pPr lvl="1"/>
            <a:r>
              <a:rPr lang="en-US" dirty="0"/>
              <a:t>Project Specific Contract Templates – a single contract template will be created for each project allowing data to be entered once in the contract template and used on all contracts and documents created for that project over the project life cycle.</a:t>
            </a:r>
          </a:p>
          <a:p>
            <a:pPr lvl="2"/>
            <a:r>
              <a:rPr lang="en-US" dirty="0"/>
              <a:t>Note that some projects, like those with multiple bid packages, may need to have a multiple contract templates created.</a:t>
            </a:r>
          </a:p>
          <a:p>
            <a:pPr lvl="1"/>
            <a:endParaRPr lang="en-US" dirty="0"/>
          </a:p>
        </p:txBody>
      </p:sp>
    </p:spTree>
    <p:extLst>
      <p:ext uri="{BB962C8B-B14F-4D97-AF65-F5344CB8AC3E}">
        <p14:creationId xmlns:p14="http://schemas.microsoft.com/office/powerpoint/2010/main" val="3063111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Contract Header - Functionality</a:t>
            </a:r>
          </a:p>
          <a:p>
            <a:pPr lvl="1"/>
            <a:endParaRPr lang="en-US" dirty="0"/>
          </a:p>
          <a:p>
            <a:pPr lvl="2"/>
            <a:r>
              <a:rPr lang="en-US" dirty="0"/>
              <a:t>Listing of data fields associated with a contract type organized into groups</a:t>
            </a:r>
          </a:p>
          <a:p>
            <a:pPr lvl="2"/>
            <a:endParaRPr lang="en-US" dirty="0"/>
          </a:p>
          <a:p>
            <a:pPr lvl="2"/>
            <a:r>
              <a:rPr lang="en-US" dirty="0"/>
              <a:t>All Capital contracts have the same header</a:t>
            </a:r>
          </a:p>
          <a:p>
            <a:pPr lvl="2"/>
            <a:endParaRPr lang="en-US" dirty="0"/>
          </a:p>
          <a:p>
            <a:pPr lvl="2"/>
            <a:r>
              <a:rPr lang="en-US" dirty="0"/>
              <a:t>Data fields can be required or optional</a:t>
            </a:r>
          </a:p>
          <a:p>
            <a:pPr lvl="3"/>
            <a:r>
              <a:rPr lang="en-US" dirty="0"/>
              <a:t>Required fields are designated with a </a:t>
            </a:r>
          </a:p>
          <a:p>
            <a:pPr lvl="3"/>
            <a:r>
              <a:rPr lang="en-US" dirty="0"/>
              <a:t>Note: C+ won’t allow the contract to be submitted to the Approval Workflow if there is a empty required data field.</a:t>
            </a:r>
          </a:p>
          <a:p>
            <a:pPr lvl="3"/>
            <a:endParaRPr lang="en-US" dirty="0"/>
          </a:p>
          <a:p>
            <a:pPr lvl="2"/>
            <a:r>
              <a:rPr lang="en-US" dirty="0"/>
              <a:t>Data fields and groups can be assigned conditional visibility to streamline the data entry process</a:t>
            </a:r>
          </a:p>
          <a:p>
            <a:pPr lvl="1"/>
            <a:endParaRPr lang="en-US" dirty="0"/>
          </a:p>
        </p:txBody>
      </p:sp>
      <p:sp>
        <p:nvSpPr>
          <p:cNvPr id="4" name="Star: 5 Points 3">
            <a:extLst>
              <a:ext uri="{FF2B5EF4-FFF2-40B4-BE49-F238E27FC236}">
                <a16:creationId xmlns:a16="http://schemas.microsoft.com/office/drawing/2014/main" id="{9FDFEE95-94F4-CDC9-23F5-F56D2682A4E7}"/>
              </a:ext>
            </a:extLst>
          </p:cNvPr>
          <p:cNvSpPr/>
          <p:nvPr/>
        </p:nvSpPr>
        <p:spPr>
          <a:xfrm>
            <a:off x="6096000" y="4304144"/>
            <a:ext cx="350981" cy="277091"/>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3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Contract Header  - Usage of Data Fields</a:t>
            </a:r>
          </a:p>
          <a:p>
            <a:pPr lvl="2"/>
            <a:r>
              <a:rPr lang="en-US" dirty="0"/>
              <a:t>Metadata used in reporting</a:t>
            </a:r>
          </a:p>
          <a:p>
            <a:pPr marL="1371600" lvl="3" indent="0">
              <a:buNone/>
            </a:pPr>
            <a:endParaRPr lang="en-US" dirty="0"/>
          </a:p>
          <a:p>
            <a:pPr marL="1371600" lvl="3" indent="0">
              <a:buNone/>
            </a:pPr>
            <a:endParaRPr lang="en-US" dirty="0"/>
          </a:p>
          <a:p>
            <a:pPr marL="1371600" lvl="3" indent="0">
              <a:buNone/>
            </a:pPr>
            <a:endParaRPr lang="en-US" dirty="0"/>
          </a:p>
          <a:p>
            <a:pPr marL="1371600" lvl="3" indent="0">
              <a:buNone/>
            </a:pPr>
            <a:endParaRPr lang="en-US" dirty="0"/>
          </a:p>
          <a:p>
            <a:pPr lvl="3"/>
            <a:endParaRPr lang="en-US" dirty="0"/>
          </a:p>
          <a:p>
            <a:pPr lvl="2"/>
            <a:r>
              <a:rPr lang="en-US" dirty="0"/>
              <a:t>Custom fields used in the MDT</a:t>
            </a:r>
          </a:p>
          <a:p>
            <a:pPr lvl="3"/>
            <a:endParaRPr lang="en-US" dirty="0"/>
          </a:p>
          <a:p>
            <a:pPr lvl="3"/>
            <a:endParaRPr lang="en-US" dirty="0"/>
          </a:p>
          <a:p>
            <a:pPr lvl="3"/>
            <a:endParaRPr lang="en-US" dirty="0"/>
          </a:p>
          <a:p>
            <a:pPr lvl="2"/>
            <a:r>
              <a:rPr lang="en-US" dirty="0"/>
              <a:t>Data required to drive processes</a:t>
            </a:r>
          </a:p>
          <a:p>
            <a:pPr marL="457200" lvl="1" indent="0">
              <a:buNone/>
            </a:pPr>
            <a:endParaRPr lang="en-US" dirty="0"/>
          </a:p>
          <a:p>
            <a:pPr lvl="1"/>
            <a:endParaRPr lang="en-US" dirty="0"/>
          </a:p>
        </p:txBody>
      </p:sp>
      <p:pic>
        <p:nvPicPr>
          <p:cNvPr id="5" name="Picture 4">
            <a:extLst>
              <a:ext uri="{FF2B5EF4-FFF2-40B4-BE49-F238E27FC236}">
                <a16:creationId xmlns:a16="http://schemas.microsoft.com/office/drawing/2014/main" id="{BB1848B0-10C5-84D8-D19E-8B9897106AA1}"/>
              </a:ext>
            </a:extLst>
          </p:cNvPr>
          <p:cNvPicPr>
            <a:picLocks noChangeAspect="1"/>
          </p:cNvPicPr>
          <p:nvPr/>
        </p:nvPicPr>
        <p:blipFill>
          <a:blip r:embed="rId2"/>
          <a:stretch>
            <a:fillRect/>
          </a:stretch>
        </p:blipFill>
        <p:spPr>
          <a:xfrm>
            <a:off x="2190750" y="2617072"/>
            <a:ext cx="3905250" cy="1419225"/>
          </a:xfrm>
          <a:prstGeom prst="rect">
            <a:avLst/>
          </a:prstGeom>
        </p:spPr>
      </p:pic>
      <p:pic>
        <p:nvPicPr>
          <p:cNvPr id="7" name="Picture 6">
            <a:extLst>
              <a:ext uri="{FF2B5EF4-FFF2-40B4-BE49-F238E27FC236}">
                <a16:creationId xmlns:a16="http://schemas.microsoft.com/office/drawing/2014/main" id="{0588404D-437C-0FED-1450-2BDEDAF2E567}"/>
              </a:ext>
            </a:extLst>
          </p:cNvPr>
          <p:cNvPicPr>
            <a:picLocks noChangeAspect="1"/>
          </p:cNvPicPr>
          <p:nvPr/>
        </p:nvPicPr>
        <p:blipFill>
          <a:blip r:embed="rId3"/>
          <a:stretch>
            <a:fillRect/>
          </a:stretch>
        </p:blipFill>
        <p:spPr>
          <a:xfrm>
            <a:off x="2190750" y="4556281"/>
            <a:ext cx="4762500" cy="542925"/>
          </a:xfrm>
          <a:prstGeom prst="rect">
            <a:avLst/>
          </a:prstGeom>
        </p:spPr>
      </p:pic>
      <p:pic>
        <p:nvPicPr>
          <p:cNvPr id="9" name="Picture 8">
            <a:extLst>
              <a:ext uri="{FF2B5EF4-FFF2-40B4-BE49-F238E27FC236}">
                <a16:creationId xmlns:a16="http://schemas.microsoft.com/office/drawing/2014/main" id="{3A7CBA72-C776-58F0-3B2D-7EA69E91533C}"/>
              </a:ext>
            </a:extLst>
          </p:cNvPr>
          <p:cNvPicPr>
            <a:picLocks noChangeAspect="1"/>
          </p:cNvPicPr>
          <p:nvPr/>
        </p:nvPicPr>
        <p:blipFill>
          <a:blip r:embed="rId4"/>
          <a:stretch>
            <a:fillRect/>
          </a:stretch>
        </p:blipFill>
        <p:spPr>
          <a:xfrm>
            <a:off x="2190750" y="5975660"/>
            <a:ext cx="6153150" cy="457200"/>
          </a:xfrm>
          <a:prstGeom prst="rect">
            <a:avLst/>
          </a:prstGeom>
        </p:spPr>
      </p:pic>
    </p:spTree>
    <p:extLst>
      <p:ext uri="{BB962C8B-B14F-4D97-AF65-F5344CB8AC3E}">
        <p14:creationId xmlns:p14="http://schemas.microsoft.com/office/powerpoint/2010/main" val="2215125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838200" y="1825625"/>
            <a:ext cx="6711176" cy="4351338"/>
          </a:xfrm>
        </p:spPr>
        <p:txBody>
          <a:bodyPr>
            <a:normAutofit lnSpcReduction="10000"/>
          </a:bodyPr>
          <a:lstStyle/>
          <a:p>
            <a:pPr lvl="1"/>
            <a:r>
              <a:rPr lang="en-US" dirty="0"/>
              <a:t>Key Data Fields – Contract Type</a:t>
            </a:r>
          </a:p>
          <a:p>
            <a:pPr lvl="2"/>
            <a:endParaRPr lang="en-US" dirty="0"/>
          </a:p>
          <a:p>
            <a:pPr lvl="2"/>
            <a:r>
              <a:rPr lang="en-US" dirty="0"/>
              <a:t>System field that drives all processes and workflows in Contracts+</a:t>
            </a:r>
          </a:p>
          <a:p>
            <a:pPr lvl="2"/>
            <a:endParaRPr lang="en-US" dirty="0"/>
          </a:p>
          <a:p>
            <a:pPr lvl="2"/>
            <a:r>
              <a:rPr lang="en-US" dirty="0"/>
              <a:t>Header definition is set at the parent ‘Capital’ level and is inherited by all the child Capital contract types</a:t>
            </a:r>
          </a:p>
          <a:p>
            <a:pPr lvl="2"/>
            <a:endParaRPr lang="en-US" dirty="0"/>
          </a:p>
          <a:p>
            <a:pPr lvl="2"/>
            <a:r>
              <a:rPr lang="en-US" dirty="0"/>
              <a:t>Current production Contract Types are shown on the right.  Three are currently in use:</a:t>
            </a:r>
          </a:p>
          <a:p>
            <a:pPr lvl="3"/>
            <a:r>
              <a:rPr lang="en-US" dirty="0"/>
              <a:t>Capital – Amendment</a:t>
            </a:r>
          </a:p>
          <a:p>
            <a:pPr lvl="3"/>
            <a:r>
              <a:rPr lang="en-US" dirty="0"/>
              <a:t>Capital – Capital Programs </a:t>
            </a:r>
          </a:p>
          <a:p>
            <a:pPr lvl="3"/>
            <a:r>
              <a:rPr lang="en-US" dirty="0"/>
              <a:t>Capital – Change Orders</a:t>
            </a:r>
          </a:p>
          <a:p>
            <a:pPr marL="457200" lvl="1" indent="0">
              <a:buNone/>
            </a:pPr>
            <a:endParaRPr lang="en-US" dirty="0"/>
          </a:p>
          <a:p>
            <a:pPr lvl="1"/>
            <a:endParaRPr lang="en-US" dirty="0"/>
          </a:p>
        </p:txBody>
      </p:sp>
      <p:pic>
        <p:nvPicPr>
          <p:cNvPr id="6" name="Picture 5">
            <a:extLst>
              <a:ext uri="{FF2B5EF4-FFF2-40B4-BE49-F238E27FC236}">
                <a16:creationId xmlns:a16="http://schemas.microsoft.com/office/drawing/2014/main" id="{DB17BC72-8E04-5670-DD91-5B3EE288A538}"/>
              </a:ext>
            </a:extLst>
          </p:cNvPr>
          <p:cNvPicPr>
            <a:picLocks noChangeAspect="1"/>
          </p:cNvPicPr>
          <p:nvPr/>
        </p:nvPicPr>
        <p:blipFill>
          <a:blip r:embed="rId2"/>
          <a:stretch>
            <a:fillRect/>
          </a:stretch>
        </p:blipFill>
        <p:spPr>
          <a:xfrm>
            <a:off x="8190687" y="1290638"/>
            <a:ext cx="3571875" cy="4886325"/>
          </a:xfrm>
          <a:prstGeom prst="rect">
            <a:avLst/>
          </a:prstGeom>
        </p:spPr>
      </p:pic>
    </p:spTree>
    <p:extLst>
      <p:ext uri="{BB962C8B-B14F-4D97-AF65-F5344CB8AC3E}">
        <p14:creationId xmlns:p14="http://schemas.microsoft.com/office/powerpoint/2010/main" val="996920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133815" y="1825625"/>
            <a:ext cx="7872761" cy="4351338"/>
          </a:xfrm>
        </p:spPr>
        <p:txBody>
          <a:bodyPr>
            <a:normAutofit lnSpcReduction="10000"/>
          </a:bodyPr>
          <a:lstStyle/>
          <a:p>
            <a:pPr lvl="1"/>
            <a:r>
              <a:rPr lang="en-US" dirty="0"/>
              <a:t>Key Data Fields – Contract Type</a:t>
            </a:r>
          </a:p>
          <a:p>
            <a:pPr lvl="2"/>
            <a:endParaRPr lang="en-US" dirty="0"/>
          </a:p>
          <a:p>
            <a:pPr lvl="2"/>
            <a:r>
              <a:rPr lang="en-US" dirty="0"/>
              <a:t>On May 31 the following changes will be made to the production C+ environment</a:t>
            </a:r>
          </a:p>
          <a:p>
            <a:pPr lvl="5"/>
            <a:endParaRPr lang="en-US" dirty="0"/>
          </a:p>
          <a:p>
            <a:pPr lvl="3"/>
            <a:r>
              <a:rPr lang="en-US" dirty="0"/>
              <a:t>Capital – Amendment </a:t>
            </a:r>
            <a:r>
              <a:rPr lang="en-US" dirty="0">
                <a:sym typeface="Wingdings" panose="05000000000000000000" pitchFamily="2" charset="2"/>
              </a:rPr>
              <a:t> Capital – Amendments (non-C+ generated)</a:t>
            </a:r>
          </a:p>
          <a:p>
            <a:pPr lvl="4"/>
            <a:r>
              <a:rPr lang="en-US" dirty="0"/>
              <a:t>This contract type will continue to be used for amendments created outside C+ that need to go through the Approval Workflow</a:t>
            </a:r>
          </a:p>
          <a:p>
            <a:pPr lvl="5"/>
            <a:endParaRPr lang="en-US" dirty="0"/>
          </a:p>
          <a:p>
            <a:pPr lvl="3"/>
            <a:r>
              <a:rPr lang="en-US" dirty="0"/>
              <a:t>Capital – Future Amendments DO NOT USE </a:t>
            </a:r>
            <a:r>
              <a:rPr lang="en-US" dirty="0">
                <a:sym typeface="Wingdings" panose="05000000000000000000" pitchFamily="2" charset="2"/>
              </a:rPr>
              <a:t> Capital – Amendments</a:t>
            </a:r>
          </a:p>
          <a:p>
            <a:pPr lvl="4"/>
            <a:r>
              <a:rPr lang="en-US" dirty="0"/>
              <a:t>This contract type will be used for amendments created in Contracts+</a:t>
            </a:r>
          </a:p>
          <a:p>
            <a:pPr marL="457200" lvl="1" indent="0">
              <a:buNone/>
            </a:pPr>
            <a:endParaRPr lang="en-US" dirty="0"/>
          </a:p>
          <a:p>
            <a:pPr lvl="1"/>
            <a:endParaRPr lang="en-US" dirty="0"/>
          </a:p>
        </p:txBody>
      </p:sp>
      <p:pic>
        <p:nvPicPr>
          <p:cNvPr id="6" name="Picture 5">
            <a:extLst>
              <a:ext uri="{FF2B5EF4-FFF2-40B4-BE49-F238E27FC236}">
                <a16:creationId xmlns:a16="http://schemas.microsoft.com/office/drawing/2014/main" id="{DB17BC72-8E04-5670-DD91-5B3EE288A538}"/>
              </a:ext>
            </a:extLst>
          </p:cNvPr>
          <p:cNvPicPr>
            <a:picLocks noChangeAspect="1"/>
          </p:cNvPicPr>
          <p:nvPr/>
        </p:nvPicPr>
        <p:blipFill>
          <a:blip r:embed="rId2"/>
          <a:stretch>
            <a:fillRect/>
          </a:stretch>
        </p:blipFill>
        <p:spPr>
          <a:xfrm>
            <a:off x="8190687" y="1290638"/>
            <a:ext cx="3571875" cy="4886325"/>
          </a:xfrm>
          <a:prstGeom prst="rect">
            <a:avLst/>
          </a:prstGeom>
        </p:spPr>
      </p:pic>
    </p:spTree>
    <p:extLst>
      <p:ext uri="{BB962C8B-B14F-4D97-AF65-F5344CB8AC3E}">
        <p14:creationId xmlns:p14="http://schemas.microsoft.com/office/powerpoint/2010/main" val="2531018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133815" y="1825625"/>
            <a:ext cx="7872761" cy="4351338"/>
          </a:xfrm>
        </p:spPr>
        <p:txBody>
          <a:bodyPr>
            <a:normAutofit/>
          </a:bodyPr>
          <a:lstStyle/>
          <a:p>
            <a:pPr lvl="1"/>
            <a:r>
              <a:rPr lang="en-US" dirty="0"/>
              <a:t>Key Data Fields – Contract Type</a:t>
            </a:r>
          </a:p>
          <a:p>
            <a:pPr lvl="2"/>
            <a:endParaRPr lang="en-US" dirty="0"/>
          </a:p>
          <a:p>
            <a:pPr lvl="2"/>
            <a:r>
              <a:rPr lang="en-US" dirty="0"/>
              <a:t>On May 31 the following changes will be made to the production C+ environment (continued)</a:t>
            </a:r>
          </a:p>
          <a:p>
            <a:pPr lvl="5"/>
            <a:endParaRPr lang="en-US" dirty="0"/>
          </a:p>
          <a:p>
            <a:pPr lvl="3"/>
            <a:r>
              <a:rPr lang="en-US" dirty="0"/>
              <a:t>Capital – Capital Programs </a:t>
            </a:r>
            <a:r>
              <a:rPr lang="en-US" dirty="0">
                <a:sym typeface="Wingdings" panose="05000000000000000000" pitchFamily="2" charset="2"/>
              </a:rPr>
              <a:t> Capital – Contracts (non-C+ generated)</a:t>
            </a:r>
          </a:p>
          <a:p>
            <a:pPr lvl="4"/>
            <a:r>
              <a:rPr lang="en-US" dirty="0"/>
              <a:t>This contract type will continue to be used for contracts created outside C+ that need to go through the Approval Workflow</a:t>
            </a:r>
          </a:p>
          <a:p>
            <a:pPr lvl="5"/>
            <a:endParaRPr lang="en-US" dirty="0"/>
          </a:p>
          <a:p>
            <a:pPr lvl="3"/>
            <a:r>
              <a:rPr lang="en-US" dirty="0"/>
              <a:t>Capital – Future Contracts DO NOT USE </a:t>
            </a:r>
            <a:r>
              <a:rPr lang="en-US" dirty="0">
                <a:sym typeface="Wingdings" panose="05000000000000000000" pitchFamily="2" charset="2"/>
              </a:rPr>
              <a:t> Capital – Contracts</a:t>
            </a:r>
          </a:p>
          <a:p>
            <a:pPr lvl="4"/>
            <a:r>
              <a:rPr lang="en-US" dirty="0"/>
              <a:t>This contract type will be used for contracts created in Contracts+ that need to go through the Approval Workflow</a:t>
            </a:r>
          </a:p>
          <a:p>
            <a:pPr marL="457200" lvl="1" indent="0">
              <a:buNone/>
            </a:pPr>
            <a:endParaRPr lang="en-US" dirty="0"/>
          </a:p>
          <a:p>
            <a:pPr lvl="1"/>
            <a:endParaRPr lang="en-US" dirty="0"/>
          </a:p>
        </p:txBody>
      </p:sp>
      <p:pic>
        <p:nvPicPr>
          <p:cNvPr id="6" name="Picture 5">
            <a:extLst>
              <a:ext uri="{FF2B5EF4-FFF2-40B4-BE49-F238E27FC236}">
                <a16:creationId xmlns:a16="http://schemas.microsoft.com/office/drawing/2014/main" id="{DB17BC72-8E04-5670-DD91-5B3EE288A538}"/>
              </a:ext>
            </a:extLst>
          </p:cNvPr>
          <p:cNvPicPr>
            <a:picLocks noChangeAspect="1"/>
          </p:cNvPicPr>
          <p:nvPr/>
        </p:nvPicPr>
        <p:blipFill>
          <a:blip r:embed="rId2"/>
          <a:stretch>
            <a:fillRect/>
          </a:stretch>
        </p:blipFill>
        <p:spPr>
          <a:xfrm>
            <a:off x="8190687" y="1290638"/>
            <a:ext cx="3571875" cy="4886325"/>
          </a:xfrm>
          <a:prstGeom prst="rect">
            <a:avLst/>
          </a:prstGeom>
        </p:spPr>
      </p:pic>
    </p:spTree>
    <p:extLst>
      <p:ext uri="{BB962C8B-B14F-4D97-AF65-F5344CB8AC3E}">
        <p14:creationId xmlns:p14="http://schemas.microsoft.com/office/powerpoint/2010/main" val="2597100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133815" y="1825625"/>
            <a:ext cx="7872761" cy="4351338"/>
          </a:xfrm>
        </p:spPr>
        <p:txBody>
          <a:bodyPr>
            <a:normAutofit lnSpcReduction="10000"/>
          </a:bodyPr>
          <a:lstStyle/>
          <a:p>
            <a:pPr lvl="1"/>
            <a:r>
              <a:rPr lang="en-US" dirty="0"/>
              <a:t>Key Data Fields – Contract Type</a:t>
            </a:r>
          </a:p>
          <a:p>
            <a:pPr lvl="2"/>
            <a:endParaRPr lang="en-US" dirty="0"/>
          </a:p>
          <a:p>
            <a:pPr lvl="2"/>
            <a:r>
              <a:rPr lang="en-US" dirty="0"/>
              <a:t>On May 31 the following changes will be made to the production C+ environment (continued)</a:t>
            </a:r>
          </a:p>
          <a:p>
            <a:pPr lvl="6"/>
            <a:endParaRPr lang="en-US" dirty="0"/>
          </a:p>
          <a:p>
            <a:pPr lvl="3"/>
            <a:r>
              <a:rPr lang="en-US" dirty="0"/>
              <a:t>Capital – Change Order </a:t>
            </a:r>
            <a:r>
              <a:rPr lang="en-US" dirty="0">
                <a:sym typeface="Wingdings" panose="05000000000000000000" pitchFamily="2" charset="2"/>
              </a:rPr>
              <a:t>will not change</a:t>
            </a:r>
          </a:p>
          <a:p>
            <a:pPr lvl="4"/>
            <a:r>
              <a:rPr lang="en-US" dirty="0"/>
              <a:t>This contract type will continue to be used for change orders created outside C+ that need to go through the Approval Workflow</a:t>
            </a:r>
          </a:p>
          <a:p>
            <a:pPr lvl="6"/>
            <a:endParaRPr lang="en-US" dirty="0"/>
          </a:p>
          <a:p>
            <a:pPr lvl="3"/>
            <a:r>
              <a:rPr lang="en-US" dirty="0"/>
              <a:t>Capital – Future Supporting Documents DO NOT USE </a:t>
            </a:r>
            <a:r>
              <a:rPr lang="en-US" dirty="0">
                <a:sym typeface="Wingdings" panose="05000000000000000000" pitchFamily="2" charset="2"/>
              </a:rPr>
              <a:t> Capital – Supporting Documents</a:t>
            </a:r>
          </a:p>
          <a:p>
            <a:pPr lvl="4"/>
            <a:r>
              <a:rPr lang="en-US" dirty="0"/>
              <a:t>This contract type will be used for advertisements, letters, and front end documents created in Contracts+.  These supporting documents will not go through the Approval Workflow</a:t>
            </a:r>
          </a:p>
          <a:p>
            <a:pPr marL="457200" lvl="1" indent="0">
              <a:buNone/>
            </a:pPr>
            <a:endParaRPr lang="en-US" dirty="0"/>
          </a:p>
          <a:p>
            <a:pPr lvl="1"/>
            <a:endParaRPr lang="en-US" dirty="0"/>
          </a:p>
        </p:txBody>
      </p:sp>
      <p:pic>
        <p:nvPicPr>
          <p:cNvPr id="6" name="Picture 5">
            <a:extLst>
              <a:ext uri="{FF2B5EF4-FFF2-40B4-BE49-F238E27FC236}">
                <a16:creationId xmlns:a16="http://schemas.microsoft.com/office/drawing/2014/main" id="{DB17BC72-8E04-5670-DD91-5B3EE288A538}"/>
              </a:ext>
            </a:extLst>
          </p:cNvPr>
          <p:cNvPicPr>
            <a:picLocks noChangeAspect="1"/>
          </p:cNvPicPr>
          <p:nvPr/>
        </p:nvPicPr>
        <p:blipFill>
          <a:blip r:embed="rId2"/>
          <a:stretch>
            <a:fillRect/>
          </a:stretch>
        </p:blipFill>
        <p:spPr>
          <a:xfrm>
            <a:off x="8190687" y="1290638"/>
            <a:ext cx="3571875" cy="4886325"/>
          </a:xfrm>
          <a:prstGeom prst="rect">
            <a:avLst/>
          </a:prstGeom>
        </p:spPr>
      </p:pic>
    </p:spTree>
    <p:extLst>
      <p:ext uri="{BB962C8B-B14F-4D97-AF65-F5344CB8AC3E}">
        <p14:creationId xmlns:p14="http://schemas.microsoft.com/office/powerpoint/2010/main" val="794973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133815" y="1825625"/>
            <a:ext cx="7872761" cy="4351338"/>
          </a:xfrm>
        </p:spPr>
        <p:txBody>
          <a:bodyPr>
            <a:normAutofit/>
          </a:bodyPr>
          <a:lstStyle/>
          <a:p>
            <a:pPr lvl="1"/>
            <a:r>
              <a:rPr lang="en-US" dirty="0"/>
              <a:t>Key Data Fields – Contract Type</a:t>
            </a:r>
          </a:p>
          <a:p>
            <a:pPr lvl="2"/>
            <a:endParaRPr lang="en-US" dirty="0"/>
          </a:p>
          <a:p>
            <a:pPr lvl="2"/>
            <a:r>
              <a:rPr lang="en-US" dirty="0"/>
              <a:t>Official list as of June 1, 2022.</a:t>
            </a:r>
          </a:p>
          <a:p>
            <a:pPr lvl="3"/>
            <a:r>
              <a:rPr lang="en-US" dirty="0"/>
              <a:t>Capital – Amendments</a:t>
            </a:r>
          </a:p>
          <a:p>
            <a:pPr lvl="3"/>
            <a:r>
              <a:rPr lang="en-US" dirty="0"/>
              <a:t>Capital – Amendments (non-C+ generated)</a:t>
            </a:r>
          </a:p>
          <a:p>
            <a:pPr lvl="3"/>
            <a:r>
              <a:rPr lang="en-US" dirty="0"/>
              <a:t>Capital – Change Orders</a:t>
            </a:r>
          </a:p>
          <a:p>
            <a:pPr lvl="3"/>
            <a:r>
              <a:rPr lang="en-US" dirty="0"/>
              <a:t>Capital – Contracts</a:t>
            </a:r>
          </a:p>
          <a:p>
            <a:pPr lvl="3"/>
            <a:r>
              <a:rPr lang="en-US" dirty="0"/>
              <a:t>Capital – Contracts (non-C+ generated)</a:t>
            </a:r>
          </a:p>
          <a:p>
            <a:pPr lvl="3"/>
            <a:r>
              <a:rPr lang="en-US" dirty="0"/>
              <a:t>Capital – Supporting Documents</a:t>
            </a:r>
          </a:p>
          <a:p>
            <a:pPr lvl="3"/>
            <a:endParaRPr lang="en-US" dirty="0"/>
          </a:p>
          <a:p>
            <a:pPr lvl="1"/>
            <a:endParaRPr lang="en-US" dirty="0"/>
          </a:p>
        </p:txBody>
      </p:sp>
    </p:spTree>
    <p:extLst>
      <p:ext uri="{BB962C8B-B14F-4D97-AF65-F5344CB8AC3E}">
        <p14:creationId xmlns:p14="http://schemas.microsoft.com/office/powerpoint/2010/main" val="1541037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133815" y="1825625"/>
            <a:ext cx="11494767" cy="4351338"/>
          </a:xfrm>
        </p:spPr>
        <p:txBody>
          <a:bodyPr>
            <a:normAutofit/>
          </a:bodyPr>
          <a:lstStyle/>
          <a:p>
            <a:pPr lvl="1"/>
            <a:r>
              <a:rPr lang="en-US" dirty="0"/>
              <a:t>Key Data Fields – Contract Type</a:t>
            </a:r>
          </a:p>
          <a:p>
            <a:pPr lvl="2"/>
            <a:endParaRPr lang="en-US" dirty="0"/>
          </a:p>
          <a:p>
            <a:pPr lvl="2"/>
            <a:r>
              <a:rPr lang="en-US" dirty="0"/>
              <a:t>Later this year, once processing of contracts generated in </a:t>
            </a:r>
            <a:r>
              <a:rPr lang="en-US" dirty="0" err="1"/>
              <a:t>UpsideContract</a:t>
            </a:r>
            <a:r>
              <a:rPr lang="en-US" dirty="0"/>
              <a:t> is verified complete, the Contract Type list will be condensed and contracts in the two unneeded Contract Types will be migrated to the remaining Contract Type</a:t>
            </a:r>
          </a:p>
          <a:p>
            <a:pPr lvl="2"/>
            <a:endParaRPr lang="en-US" dirty="0"/>
          </a:p>
          <a:p>
            <a:pPr lvl="2"/>
            <a:r>
              <a:rPr lang="en-US" dirty="0"/>
              <a:t>Official list on or around September 1, 2022.</a:t>
            </a:r>
          </a:p>
          <a:p>
            <a:pPr lvl="3"/>
            <a:r>
              <a:rPr lang="en-US" dirty="0"/>
              <a:t>Capital – Amendments</a:t>
            </a:r>
          </a:p>
          <a:p>
            <a:pPr lvl="3"/>
            <a:r>
              <a:rPr lang="en-US" dirty="0"/>
              <a:t>Capital – Change Orders</a:t>
            </a:r>
          </a:p>
          <a:p>
            <a:pPr lvl="3"/>
            <a:r>
              <a:rPr lang="en-US" dirty="0"/>
              <a:t>Capital – Contracts</a:t>
            </a:r>
          </a:p>
          <a:p>
            <a:pPr lvl="3"/>
            <a:r>
              <a:rPr lang="en-US" dirty="0"/>
              <a:t>Capital – Supporting Documents</a:t>
            </a:r>
          </a:p>
          <a:p>
            <a:pPr lvl="3"/>
            <a:endParaRPr lang="en-US" dirty="0"/>
          </a:p>
          <a:p>
            <a:pPr lvl="1"/>
            <a:endParaRPr lang="en-US" dirty="0"/>
          </a:p>
        </p:txBody>
      </p:sp>
    </p:spTree>
    <p:extLst>
      <p:ext uri="{BB962C8B-B14F-4D97-AF65-F5344CB8AC3E}">
        <p14:creationId xmlns:p14="http://schemas.microsoft.com/office/powerpoint/2010/main" val="84652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DD86-CFD7-3BFA-EC25-F1971236208C}"/>
              </a:ext>
            </a:extLst>
          </p:cNvPr>
          <p:cNvSpPr>
            <a:spLocks noGrp="1"/>
          </p:cNvSpPr>
          <p:nvPr>
            <p:ph type="title"/>
          </p:nvPr>
        </p:nvSpPr>
        <p:spPr/>
        <p:txBody>
          <a:bodyPr/>
          <a:lstStyle/>
          <a:p>
            <a:pPr marR="0" algn="ctr" rtl="0"/>
            <a:r>
              <a:rPr lang="en-US" dirty="0">
                <a:latin typeface="Calibri" panose="020F0502020204030204" pitchFamily="34" charset="0"/>
              </a:rPr>
              <a:t>Contracts+ at University of Illinois</a:t>
            </a:r>
            <a:endParaRPr lang="en-US" b="0" i="0" u="none" strike="noStrike" baseline="0" dirty="0">
              <a:latin typeface="Calibri" panose="020F0502020204030204" pitchFamily="34" charset="0"/>
            </a:endParaRPr>
          </a:p>
        </p:txBody>
      </p:sp>
      <p:sp>
        <p:nvSpPr>
          <p:cNvPr id="3" name="Text Placeholder 2">
            <a:extLst>
              <a:ext uri="{FF2B5EF4-FFF2-40B4-BE49-F238E27FC236}">
                <a16:creationId xmlns:a16="http://schemas.microsoft.com/office/drawing/2014/main" id="{3369D950-9DC3-2A56-C2F6-BC1405963DF4}"/>
              </a:ext>
            </a:extLst>
          </p:cNvPr>
          <p:cNvSpPr>
            <a:spLocks noGrp="1"/>
          </p:cNvSpPr>
          <p:nvPr>
            <p:ph type="body" idx="1"/>
          </p:nvPr>
        </p:nvSpPr>
        <p:spPr/>
        <p:txBody>
          <a:bodyPr>
            <a:normAutofit lnSpcReduction="10000"/>
          </a:bodyPr>
          <a:lstStyle/>
          <a:p>
            <a:r>
              <a:rPr lang="en-US" dirty="0"/>
              <a:t>Capital: Contracts+ Implementation Schedule</a:t>
            </a:r>
          </a:p>
          <a:p>
            <a:pPr lvl="1"/>
            <a:r>
              <a:rPr lang="en-US" dirty="0"/>
              <a:t>November 1, 2021 – Contracts+ replaced ICS in Capital organizations</a:t>
            </a:r>
          </a:p>
          <a:p>
            <a:pPr lvl="2"/>
            <a:r>
              <a:rPr lang="en-US" dirty="0"/>
              <a:t>Contracts created outside C+ are uploaded into C+ and routed for approval</a:t>
            </a:r>
          </a:p>
          <a:p>
            <a:pPr lvl="3"/>
            <a:endParaRPr lang="en-US" dirty="0"/>
          </a:p>
          <a:p>
            <a:pPr lvl="1"/>
            <a:r>
              <a:rPr lang="en-US" dirty="0"/>
              <a:t>June 1, 2022 – Creation of Capital contracts allowed in Contracts+</a:t>
            </a:r>
          </a:p>
          <a:p>
            <a:pPr lvl="3"/>
            <a:endParaRPr lang="en-US" dirty="0"/>
          </a:p>
          <a:p>
            <a:pPr lvl="1"/>
            <a:r>
              <a:rPr lang="en-US" dirty="0"/>
              <a:t>July 1, 2022 – Creation of contracts no longer allowed in Upside</a:t>
            </a:r>
          </a:p>
          <a:p>
            <a:pPr lvl="2"/>
            <a:r>
              <a:rPr lang="en-US" dirty="0"/>
              <a:t>Existing contracts can still be processed</a:t>
            </a:r>
          </a:p>
          <a:p>
            <a:pPr lvl="3"/>
            <a:endParaRPr lang="en-US" dirty="0"/>
          </a:p>
          <a:p>
            <a:pPr lvl="1"/>
            <a:r>
              <a:rPr lang="en-US" dirty="0"/>
              <a:t>August 1, 2022 – User access to </a:t>
            </a:r>
            <a:r>
              <a:rPr lang="en-US" dirty="0" err="1"/>
              <a:t>UpsideContract</a:t>
            </a:r>
            <a:r>
              <a:rPr lang="en-US" dirty="0"/>
              <a:t> will be turned off.</a:t>
            </a:r>
          </a:p>
          <a:p>
            <a:pPr lvl="3"/>
            <a:endParaRPr lang="en-US" dirty="0"/>
          </a:p>
          <a:p>
            <a:pPr lvl="1"/>
            <a:r>
              <a:rPr lang="en-US" dirty="0"/>
              <a:t>September 1, 2022 – </a:t>
            </a:r>
            <a:r>
              <a:rPr lang="en-US" dirty="0" err="1"/>
              <a:t>UpsideContract</a:t>
            </a:r>
            <a:r>
              <a:rPr lang="en-US" dirty="0"/>
              <a:t> decommissioning project starts</a:t>
            </a:r>
          </a:p>
          <a:p>
            <a:pPr lvl="1"/>
            <a:endParaRPr lang="en-US" dirty="0"/>
          </a:p>
        </p:txBody>
      </p:sp>
    </p:spTree>
    <p:extLst>
      <p:ext uri="{BB962C8B-B14F-4D97-AF65-F5344CB8AC3E}">
        <p14:creationId xmlns:p14="http://schemas.microsoft.com/office/powerpoint/2010/main" val="274886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838200" y="1825625"/>
            <a:ext cx="6826956" cy="4351338"/>
          </a:xfrm>
        </p:spPr>
        <p:txBody>
          <a:bodyPr>
            <a:normAutofit/>
          </a:bodyPr>
          <a:lstStyle/>
          <a:p>
            <a:pPr lvl="1"/>
            <a:r>
              <a:rPr lang="en-US" dirty="0"/>
              <a:t>Key Data Fields – Work Group</a:t>
            </a:r>
          </a:p>
          <a:p>
            <a:pPr lvl="2"/>
            <a:endParaRPr lang="en-US" dirty="0"/>
          </a:p>
          <a:p>
            <a:pPr lvl="2"/>
            <a:r>
              <a:rPr lang="en-US" dirty="0"/>
              <a:t>Work Group – Uses</a:t>
            </a:r>
          </a:p>
          <a:p>
            <a:pPr lvl="5"/>
            <a:endParaRPr lang="en-US" dirty="0"/>
          </a:p>
          <a:p>
            <a:pPr lvl="3"/>
            <a:r>
              <a:rPr lang="en-US" dirty="0"/>
              <a:t>Drive Approval Workflow</a:t>
            </a:r>
          </a:p>
          <a:p>
            <a:pPr lvl="4"/>
            <a:r>
              <a:rPr lang="en-US" dirty="0"/>
              <a:t>Capital Chicago Contracts get approved by Approvers in the Chicago capital organization.</a:t>
            </a:r>
          </a:p>
          <a:p>
            <a:pPr lvl="7"/>
            <a:endParaRPr lang="en-US" dirty="0"/>
          </a:p>
          <a:p>
            <a:pPr lvl="3"/>
            <a:r>
              <a:rPr lang="en-US" dirty="0"/>
              <a:t>Implement Visibility Restrictions</a:t>
            </a:r>
          </a:p>
          <a:p>
            <a:pPr lvl="4"/>
            <a:r>
              <a:rPr lang="en-US" dirty="0"/>
              <a:t>Capital Chicago Contracts can only be seen by users in the Chicago capital organization</a:t>
            </a:r>
          </a:p>
          <a:p>
            <a:pPr marL="457200" lvl="1" indent="0">
              <a:buNone/>
            </a:pPr>
            <a:endParaRPr lang="en-US" dirty="0"/>
          </a:p>
          <a:p>
            <a:pPr lvl="1"/>
            <a:endParaRPr lang="en-US" dirty="0"/>
          </a:p>
        </p:txBody>
      </p:sp>
      <p:pic>
        <p:nvPicPr>
          <p:cNvPr id="7" name="Picture 6">
            <a:extLst>
              <a:ext uri="{FF2B5EF4-FFF2-40B4-BE49-F238E27FC236}">
                <a16:creationId xmlns:a16="http://schemas.microsoft.com/office/drawing/2014/main" id="{847422AB-2900-F972-ACA8-01CDBD434F9B}"/>
              </a:ext>
            </a:extLst>
          </p:cNvPr>
          <p:cNvPicPr>
            <a:picLocks noChangeAspect="1"/>
          </p:cNvPicPr>
          <p:nvPr/>
        </p:nvPicPr>
        <p:blipFill>
          <a:blip r:embed="rId2"/>
          <a:stretch>
            <a:fillRect/>
          </a:stretch>
        </p:blipFill>
        <p:spPr>
          <a:xfrm>
            <a:off x="7845600" y="1825625"/>
            <a:ext cx="3838575" cy="3657600"/>
          </a:xfrm>
          <a:prstGeom prst="rect">
            <a:avLst/>
          </a:prstGeom>
        </p:spPr>
      </p:pic>
    </p:spTree>
    <p:extLst>
      <p:ext uri="{BB962C8B-B14F-4D97-AF65-F5344CB8AC3E}">
        <p14:creationId xmlns:p14="http://schemas.microsoft.com/office/powerpoint/2010/main" val="4084566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838200" y="1825625"/>
            <a:ext cx="6826956" cy="4351338"/>
          </a:xfrm>
        </p:spPr>
        <p:txBody>
          <a:bodyPr>
            <a:normAutofit lnSpcReduction="10000"/>
          </a:bodyPr>
          <a:lstStyle/>
          <a:p>
            <a:pPr lvl="1"/>
            <a:r>
              <a:rPr lang="en-US" dirty="0"/>
              <a:t>Key Data Fields – Work Group</a:t>
            </a:r>
          </a:p>
          <a:p>
            <a:pPr lvl="2"/>
            <a:endParaRPr lang="en-US" dirty="0"/>
          </a:p>
          <a:p>
            <a:pPr lvl="2"/>
            <a:r>
              <a:rPr lang="en-US" dirty="0"/>
              <a:t>Work Group Choices</a:t>
            </a:r>
          </a:p>
          <a:p>
            <a:pPr lvl="5"/>
            <a:endParaRPr lang="en-US" dirty="0"/>
          </a:p>
          <a:p>
            <a:pPr lvl="3"/>
            <a:r>
              <a:rPr lang="en-US" dirty="0"/>
              <a:t>Choose ‘Capital &lt;org&gt; Contracts’ if creating</a:t>
            </a:r>
          </a:p>
          <a:p>
            <a:pPr lvl="4"/>
            <a:r>
              <a:rPr lang="en-US" dirty="0"/>
              <a:t>Amendments</a:t>
            </a:r>
          </a:p>
          <a:p>
            <a:pPr lvl="4"/>
            <a:r>
              <a:rPr lang="en-US" dirty="0"/>
              <a:t>Contracts</a:t>
            </a:r>
          </a:p>
          <a:p>
            <a:pPr lvl="4"/>
            <a:r>
              <a:rPr lang="en-US" dirty="0"/>
              <a:t>Change Orders</a:t>
            </a:r>
          </a:p>
          <a:p>
            <a:pPr lvl="6"/>
            <a:endParaRPr lang="en-US" dirty="0"/>
          </a:p>
          <a:p>
            <a:pPr lvl="3"/>
            <a:r>
              <a:rPr lang="en-US" dirty="0"/>
              <a:t>Choose ‘Capital &lt;org&gt; Supporting Documents if creating</a:t>
            </a:r>
          </a:p>
          <a:p>
            <a:pPr lvl="4"/>
            <a:r>
              <a:rPr lang="en-US" dirty="0"/>
              <a:t>Advertisements</a:t>
            </a:r>
          </a:p>
          <a:p>
            <a:pPr lvl="4"/>
            <a:r>
              <a:rPr lang="en-US" dirty="0"/>
              <a:t>Front End Documents</a:t>
            </a:r>
          </a:p>
          <a:p>
            <a:pPr lvl="4"/>
            <a:r>
              <a:rPr lang="en-US" dirty="0"/>
              <a:t>Letters</a:t>
            </a:r>
          </a:p>
          <a:p>
            <a:pPr lvl="1"/>
            <a:endParaRPr lang="en-US" dirty="0"/>
          </a:p>
        </p:txBody>
      </p:sp>
      <p:pic>
        <p:nvPicPr>
          <p:cNvPr id="7" name="Picture 6">
            <a:extLst>
              <a:ext uri="{FF2B5EF4-FFF2-40B4-BE49-F238E27FC236}">
                <a16:creationId xmlns:a16="http://schemas.microsoft.com/office/drawing/2014/main" id="{847422AB-2900-F972-ACA8-01CDBD434F9B}"/>
              </a:ext>
            </a:extLst>
          </p:cNvPr>
          <p:cNvPicPr>
            <a:picLocks noChangeAspect="1"/>
          </p:cNvPicPr>
          <p:nvPr/>
        </p:nvPicPr>
        <p:blipFill>
          <a:blip r:embed="rId2"/>
          <a:stretch>
            <a:fillRect/>
          </a:stretch>
        </p:blipFill>
        <p:spPr>
          <a:xfrm>
            <a:off x="7845600" y="1825625"/>
            <a:ext cx="3838575" cy="3657600"/>
          </a:xfrm>
          <a:prstGeom prst="rect">
            <a:avLst/>
          </a:prstGeom>
        </p:spPr>
      </p:pic>
    </p:spTree>
    <p:extLst>
      <p:ext uri="{BB962C8B-B14F-4D97-AF65-F5344CB8AC3E}">
        <p14:creationId xmlns:p14="http://schemas.microsoft.com/office/powerpoint/2010/main" val="300210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838200" y="1825625"/>
            <a:ext cx="5901267" cy="4351338"/>
          </a:xfrm>
        </p:spPr>
        <p:txBody>
          <a:bodyPr>
            <a:normAutofit/>
          </a:bodyPr>
          <a:lstStyle/>
          <a:p>
            <a:pPr lvl="1"/>
            <a:r>
              <a:rPr lang="en-US" dirty="0"/>
              <a:t>Key Data Fields – Organization Data</a:t>
            </a:r>
          </a:p>
          <a:p>
            <a:pPr lvl="4"/>
            <a:endParaRPr lang="en-US" dirty="0"/>
          </a:p>
          <a:p>
            <a:pPr lvl="2"/>
            <a:r>
              <a:rPr lang="en-US" dirty="0"/>
              <a:t>Chart, College Code, and Organization code should always be set by the use of the Contract Template.</a:t>
            </a:r>
          </a:p>
          <a:p>
            <a:pPr lvl="5"/>
            <a:endParaRPr lang="en-US" dirty="0"/>
          </a:p>
          <a:p>
            <a:pPr lvl="2"/>
            <a:r>
              <a:rPr lang="en-US" dirty="0"/>
              <a:t>Chart and College Code are both used in the configuration of the Internal Review process and the Approval Workflow.</a:t>
            </a:r>
          </a:p>
          <a:p>
            <a:pPr lvl="2"/>
            <a:endParaRPr lang="en-US" dirty="0"/>
          </a:p>
          <a:p>
            <a:pPr lvl="2"/>
            <a:r>
              <a:rPr lang="en-US" dirty="0"/>
              <a:t>The organizational fields are also a critical part of the reporting process.</a:t>
            </a:r>
          </a:p>
          <a:p>
            <a:pPr marL="914400" lvl="2" indent="0">
              <a:buNone/>
            </a:pPr>
            <a:endParaRPr lang="en-US" dirty="0"/>
          </a:p>
        </p:txBody>
      </p:sp>
      <p:pic>
        <p:nvPicPr>
          <p:cNvPr id="5" name="Picture 4">
            <a:extLst>
              <a:ext uri="{FF2B5EF4-FFF2-40B4-BE49-F238E27FC236}">
                <a16:creationId xmlns:a16="http://schemas.microsoft.com/office/drawing/2014/main" id="{959BE1DA-9B32-2B71-3BE0-6B6927EF15EF}"/>
              </a:ext>
            </a:extLst>
          </p:cNvPr>
          <p:cNvPicPr>
            <a:picLocks noChangeAspect="1"/>
          </p:cNvPicPr>
          <p:nvPr/>
        </p:nvPicPr>
        <p:blipFill>
          <a:blip r:embed="rId2"/>
          <a:stretch>
            <a:fillRect/>
          </a:stretch>
        </p:blipFill>
        <p:spPr>
          <a:xfrm>
            <a:off x="7633581" y="2295525"/>
            <a:ext cx="4352925" cy="2266950"/>
          </a:xfrm>
          <a:prstGeom prst="rect">
            <a:avLst/>
          </a:prstGeom>
        </p:spPr>
      </p:pic>
    </p:spTree>
    <p:extLst>
      <p:ext uri="{BB962C8B-B14F-4D97-AF65-F5344CB8AC3E}">
        <p14:creationId xmlns:p14="http://schemas.microsoft.com/office/powerpoint/2010/main" val="1076220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206022" y="1731962"/>
            <a:ext cx="5889978" cy="4351338"/>
          </a:xfrm>
        </p:spPr>
        <p:txBody>
          <a:bodyPr>
            <a:normAutofit/>
          </a:bodyPr>
          <a:lstStyle/>
          <a:p>
            <a:pPr lvl="1"/>
            <a:r>
              <a:rPr lang="en-US" dirty="0"/>
              <a:t>Key Data Fields – Capital Contract Type</a:t>
            </a:r>
          </a:p>
          <a:p>
            <a:pPr lvl="7"/>
            <a:endParaRPr lang="en-US" dirty="0"/>
          </a:p>
          <a:p>
            <a:pPr lvl="2"/>
            <a:r>
              <a:rPr lang="en-US" dirty="0"/>
              <a:t>Capital Contract Type is a drop-down list in the Capital Info group and is currently a key component of the UCRO reporting process.</a:t>
            </a:r>
          </a:p>
          <a:p>
            <a:pPr lvl="6"/>
            <a:endParaRPr lang="en-US" dirty="0"/>
          </a:p>
          <a:p>
            <a:pPr lvl="2"/>
            <a:r>
              <a:rPr lang="en-US" dirty="0"/>
              <a:t>With the implementation of contract creation in Contracts+ on June 1 the Capital Contract Type also is involved with routing of contracts through the Internal Review Rounds and the Approval Workflow</a:t>
            </a:r>
          </a:p>
          <a:p>
            <a:pPr lvl="2"/>
            <a:endParaRPr lang="en-US" dirty="0"/>
          </a:p>
          <a:p>
            <a:pPr lvl="2"/>
            <a:r>
              <a:rPr lang="en-US" dirty="0"/>
              <a:t>NOTE: Capital Contract Type is not the same as Contract Type.</a:t>
            </a:r>
          </a:p>
          <a:p>
            <a:pPr marL="457200" lvl="1" indent="0">
              <a:buNone/>
            </a:pPr>
            <a:endParaRPr lang="en-US" dirty="0"/>
          </a:p>
          <a:p>
            <a:pPr lvl="1"/>
            <a:endParaRPr lang="en-US" dirty="0"/>
          </a:p>
        </p:txBody>
      </p:sp>
      <p:pic>
        <p:nvPicPr>
          <p:cNvPr id="5" name="Picture 4">
            <a:extLst>
              <a:ext uri="{FF2B5EF4-FFF2-40B4-BE49-F238E27FC236}">
                <a16:creationId xmlns:a16="http://schemas.microsoft.com/office/drawing/2014/main" id="{DA96112F-92D0-385E-57A4-E2CD844AC51B}"/>
              </a:ext>
            </a:extLst>
          </p:cNvPr>
          <p:cNvPicPr>
            <a:picLocks noChangeAspect="1"/>
          </p:cNvPicPr>
          <p:nvPr/>
        </p:nvPicPr>
        <p:blipFill>
          <a:blip r:embed="rId2"/>
          <a:stretch>
            <a:fillRect/>
          </a:stretch>
        </p:blipFill>
        <p:spPr>
          <a:xfrm>
            <a:off x="6096000" y="1796873"/>
            <a:ext cx="6105525" cy="3743325"/>
          </a:xfrm>
          <a:prstGeom prst="rect">
            <a:avLst/>
          </a:prstGeom>
        </p:spPr>
      </p:pic>
    </p:spTree>
    <p:extLst>
      <p:ext uri="{BB962C8B-B14F-4D97-AF65-F5344CB8AC3E}">
        <p14:creationId xmlns:p14="http://schemas.microsoft.com/office/powerpoint/2010/main" val="758482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276226" y="1825625"/>
            <a:ext cx="4772024" cy="4351338"/>
          </a:xfrm>
        </p:spPr>
        <p:txBody>
          <a:bodyPr>
            <a:normAutofit/>
          </a:bodyPr>
          <a:lstStyle/>
          <a:p>
            <a:pPr lvl="1"/>
            <a:r>
              <a:rPr lang="en-US" dirty="0"/>
              <a:t>Key Data Fields – 2</a:t>
            </a:r>
            <a:r>
              <a:rPr lang="en-US" baseline="30000" dirty="0"/>
              <a:t>nd</a:t>
            </a:r>
            <a:r>
              <a:rPr lang="en-US" dirty="0"/>
              <a:t> Party</a:t>
            </a:r>
          </a:p>
          <a:p>
            <a:pPr lvl="2"/>
            <a:r>
              <a:rPr lang="en-US" dirty="0"/>
              <a:t>The 2</a:t>
            </a:r>
            <a:r>
              <a:rPr lang="en-US" baseline="30000" dirty="0"/>
              <a:t>nd</a:t>
            </a:r>
            <a:r>
              <a:rPr lang="en-US" dirty="0"/>
              <a:t> Party is the named vendor on the contract</a:t>
            </a:r>
          </a:p>
          <a:p>
            <a:pPr lvl="2"/>
            <a:r>
              <a:rPr lang="en-US" dirty="0"/>
              <a:t>Contracts that will go through the Approval Workflow must have a 2</a:t>
            </a:r>
            <a:r>
              <a:rPr lang="en-US" baseline="30000" dirty="0"/>
              <a:t>nd</a:t>
            </a:r>
            <a:r>
              <a:rPr lang="en-US" dirty="0"/>
              <a:t> Party</a:t>
            </a:r>
          </a:p>
          <a:p>
            <a:pPr lvl="2"/>
            <a:r>
              <a:rPr lang="en-US" dirty="0"/>
              <a:t>Supporting Documents do not use the 2</a:t>
            </a:r>
            <a:r>
              <a:rPr lang="en-US" baseline="30000" dirty="0"/>
              <a:t>nd</a:t>
            </a:r>
            <a:r>
              <a:rPr lang="en-US" dirty="0"/>
              <a:t> Party data fields</a:t>
            </a:r>
          </a:p>
          <a:p>
            <a:pPr lvl="2"/>
            <a:r>
              <a:rPr lang="en-US" dirty="0"/>
              <a:t>This data is sourced from the official Banner vendor list</a:t>
            </a:r>
          </a:p>
          <a:p>
            <a:pPr lvl="2"/>
            <a:r>
              <a:rPr lang="en-US" dirty="0"/>
              <a:t>Updates to the Banner vendor data continue to be processed through UPAY using the official </a:t>
            </a:r>
            <a:r>
              <a:rPr lang="en-US" dirty="0">
                <a:hlinkClick r:id="rId2"/>
              </a:rPr>
              <a:t>Vendor Information Form </a:t>
            </a:r>
            <a:endParaRPr lang="en-US" dirty="0"/>
          </a:p>
          <a:p>
            <a:pPr marL="457200" lvl="1" indent="0">
              <a:buNone/>
            </a:pPr>
            <a:endParaRPr lang="en-US" dirty="0"/>
          </a:p>
          <a:p>
            <a:pPr lvl="1"/>
            <a:endParaRPr lang="en-US" dirty="0"/>
          </a:p>
        </p:txBody>
      </p:sp>
      <p:pic>
        <p:nvPicPr>
          <p:cNvPr id="5" name="Picture 4">
            <a:extLst>
              <a:ext uri="{FF2B5EF4-FFF2-40B4-BE49-F238E27FC236}">
                <a16:creationId xmlns:a16="http://schemas.microsoft.com/office/drawing/2014/main" id="{0E6DAAB1-85C7-EE68-9254-1550F09A54AC}"/>
              </a:ext>
            </a:extLst>
          </p:cNvPr>
          <p:cNvPicPr>
            <a:picLocks noChangeAspect="1"/>
          </p:cNvPicPr>
          <p:nvPr/>
        </p:nvPicPr>
        <p:blipFill>
          <a:blip r:embed="rId3"/>
          <a:stretch>
            <a:fillRect/>
          </a:stretch>
        </p:blipFill>
        <p:spPr>
          <a:xfrm>
            <a:off x="5381625" y="1460696"/>
            <a:ext cx="6391275" cy="4716267"/>
          </a:xfrm>
          <a:prstGeom prst="rect">
            <a:avLst/>
          </a:prstGeom>
        </p:spPr>
      </p:pic>
    </p:spTree>
    <p:extLst>
      <p:ext uri="{BB962C8B-B14F-4D97-AF65-F5344CB8AC3E}">
        <p14:creationId xmlns:p14="http://schemas.microsoft.com/office/powerpoint/2010/main" val="2157463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Group Functionality</a:t>
            </a:r>
          </a:p>
          <a:p>
            <a:pPr lvl="4"/>
            <a:endParaRPr lang="en-US" dirty="0"/>
          </a:p>
          <a:p>
            <a:pPr lvl="2"/>
            <a:r>
              <a:rPr lang="en-US" dirty="0"/>
              <a:t>The primary function of Groups is to organize data and facilitate data entry.</a:t>
            </a:r>
          </a:p>
          <a:p>
            <a:pPr lvl="5"/>
            <a:endParaRPr lang="en-US" dirty="0"/>
          </a:p>
          <a:p>
            <a:pPr lvl="2"/>
            <a:r>
              <a:rPr lang="en-US" dirty="0"/>
              <a:t>There are 37 defined groups on the header for each Capital Contract</a:t>
            </a:r>
          </a:p>
          <a:p>
            <a:pPr lvl="3"/>
            <a:r>
              <a:rPr lang="en-US" dirty="0"/>
              <a:t>The first 7 groups are currently in use now in C+</a:t>
            </a:r>
          </a:p>
          <a:p>
            <a:pPr lvl="3"/>
            <a:r>
              <a:rPr lang="en-US" dirty="0"/>
              <a:t>The remaining 30 groups facilitate the use of the MDTs</a:t>
            </a:r>
          </a:p>
          <a:p>
            <a:pPr lvl="5"/>
            <a:endParaRPr lang="en-US" dirty="0"/>
          </a:p>
          <a:p>
            <a:pPr lvl="2"/>
            <a:r>
              <a:rPr lang="en-US" dirty="0"/>
              <a:t>The conditional visibility feature is being used to either show or hide groups and data fields that aren’t needed based on specific characteristics of a project.  </a:t>
            </a:r>
          </a:p>
          <a:p>
            <a:pPr lvl="2"/>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1872753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fontScale="77500" lnSpcReduction="20000"/>
          </a:bodyPr>
          <a:lstStyle/>
          <a:p>
            <a:pPr lvl="1"/>
            <a:r>
              <a:rPr lang="en-US" dirty="0"/>
              <a:t>Group Listing</a:t>
            </a:r>
          </a:p>
          <a:p>
            <a:pPr lvl="4"/>
            <a:endParaRPr lang="en-US" dirty="0"/>
          </a:p>
          <a:p>
            <a:pPr lvl="2"/>
            <a:r>
              <a:rPr lang="en-US" dirty="0"/>
              <a:t>Group 1: General Contract Info </a:t>
            </a:r>
          </a:p>
          <a:p>
            <a:pPr lvl="3"/>
            <a:r>
              <a:rPr lang="en-US" dirty="0"/>
              <a:t>The first 6 groups are shared with all University organizations using Contracts+ and have been used in the production C+ since go-live.  No changes are being made to these groups.</a:t>
            </a:r>
          </a:p>
          <a:p>
            <a:pPr lvl="8"/>
            <a:endParaRPr lang="en-US" dirty="0"/>
          </a:p>
          <a:p>
            <a:pPr lvl="2"/>
            <a:r>
              <a:rPr lang="en-US" dirty="0"/>
              <a:t>Group 2: Foreign Entity Reporting</a:t>
            </a:r>
          </a:p>
          <a:p>
            <a:pPr lvl="7"/>
            <a:endParaRPr lang="en-US" dirty="0"/>
          </a:p>
          <a:p>
            <a:pPr lvl="2"/>
            <a:r>
              <a:rPr lang="en-US" dirty="0"/>
              <a:t>Group 3: Second Party Information</a:t>
            </a:r>
          </a:p>
          <a:p>
            <a:pPr lvl="7"/>
            <a:endParaRPr lang="en-US" dirty="0"/>
          </a:p>
          <a:p>
            <a:pPr lvl="2"/>
            <a:r>
              <a:rPr lang="en-US" dirty="0"/>
              <a:t>Group 4: Unit Information</a:t>
            </a:r>
          </a:p>
          <a:p>
            <a:pPr lvl="7"/>
            <a:endParaRPr lang="en-US" dirty="0"/>
          </a:p>
          <a:p>
            <a:pPr lvl="2"/>
            <a:r>
              <a:rPr lang="en-US" dirty="0"/>
              <a:t>Group 5: Amount</a:t>
            </a:r>
          </a:p>
          <a:p>
            <a:pPr lvl="7"/>
            <a:endParaRPr lang="en-US" dirty="0"/>
          </a:p>
          <a:p>
            <a:pPr lvl="2"/>
            <a:r>
              <a:rPr lang="en-US" dirty="0"/>
              <a:t>Group 6: State Filing – UCRO Use Only</a:t>
            </a:r>
          </a:p>
          <a:p>
            <a:pPr lvl="7"/>
            <a:endParaRPr lang="en-US" dirty="0"/>
          </a:p>
          <a:p>
            <a:pPr lvl="2"/>
            <a:r>
              <a:rPr lang="en-US" dirty="0"/>
              <a:t>Group 7: Capital Info</a:t>
            </a:r>
          </a:p>
          <a:p>
            <a:pPr lvl="3"/>
            <a:r>
              <a:rPr lang="en-US" dirty="0"/>
              <a:t>This  group has also been used in production since go-live but it is specific to Capital contract types so can be re-configured if needed.</a:t>
            </a:r>
          </a:p>
        </p:txBody>
      </p:sp>
    </p:spTree>
    <p:extLst>
      <p:ext uri="{BB962C8B-B14F-4D97-AF65-F5344CB8AC3E}">
        <p14:creationId xmlns:p14="http://schemas.microsoft.com/office/powerpoint/2010/main" val="1883023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Group Listing (Continued)</a:t>
            </a:r>
          </a:p>
          <a:p>
            <a:pPr lvl="4"/>
            <a:endParaRPr lang="en-US" dirty="0"/>
          </a:p>
          <a:p>
            <a:pPr lvl="2"/>
            <a:r>
              <a:rPr lang="en-US" dirty="0"/>
              <a:t>Group 8 – Capital Project Information: </a:t>
            </a:r>
          </a:p>
          <a:p>
            <a:pPr lvl="3"/>
            <a:r>
              <a:rPr lang="en-US" dirty="0"/>
              <a:t>contains additional data related to Capital projects that is used in the MDTs.</a:t>
            </a:r>
          </a:p>
          <a:p>
            <a:pPr lvl="5"/>
            <a:endParaRPr lang="en-US" dirty="0"/>
          </a:p>
          <a:p>
            <a:pPr lvl="2"/>
            <a:r>
              <a:rPr lang="en-US" dirty="0"/>
              <a:t>Group 9 – Project Delivery Method</a:t>
            </a:r>
          </a:p>
          <a:p>
            <a:pPr lvl="3"/>
            <a:r>
              <a:rPr lang="en-US" dirty="0"/>
              <a:t>Contains data fields that help drive the visibility of downstream groups based on project characteristics.</a:t>
            </a:r>
          </a:p>
          <a:p>
            <a:pPr lvl="2"/>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919202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Group Listing (Continued)</a:t>
            </a:r>
          </a:p>
          <a:p>
            <a:pPr lvl="5"/>
            <a:endParaRPr lang="en-US" dirty="0"/>
          </a:p>
          <a:p>
            <a:pPr lvl="2"/>
            <a:r>
              <a:rPr lang="en-US" dirty="0"/>
              <a:t>Group 10: PSC Firm Information </a:t>
            </a:r>
          </a:p>
          <a:p>
            <a:pPr lvl="3"/>
            <a:r>
              <a:rPr lang="en-US" dirty="0"/>
              <a:t>Data associated with the PSC firm regardless of which form is being used </a:t>
            </a:r>
          </a:p>
          <a:p>
            <a:pPr lvl="6"/>
            <a:endParaRPr lang="en-US" dirty="0"/>
          </a:p>
          <a:p>
            <a:pPr lvl="2"/>
            <a:r>
              <a:rPr lang="en-US" dirty="0"/>
              <a:t>Group 11: PSA – Services (Standard Form)</a:t>
            </a:r>
          </a:p>
          <a:p>
            <a:pPr lvl="3"/>
            <a:r>
              <a:rPr lang="en-US" dirty="0"/>
              <a:t>Data associated with services that may be included in the PSA Standard Form</a:t>
            </a:r>
          </a:p>
          <a:p>
            <a:pPr lvl="6"/>
            <a:endParaRPr lang="en-US" dirty="0"/>
          </a:p>
          <a:p>
            <a:pPr lvl="2"/>
            <a:r>
              <a:rPr lang="en-US" dirty="0"/>
              <a:t>Group 12: PSA – Fees and Rates (Standard Form)</a:t>
            </a:r>
          </a:p>
          <a:p>
            <a:pPr lvl="3"/>
            <a:r>
              <a:rPr lang="en-US" dirty="0"/>
              <a:t>Data associated with Fees and Rates for services designated as included</a:t>
            </a:r>
          </a:p>
          <a:p>
            <a:pPr lvl="7"/>
            <a:endParaRPr lang="en-US" dirty="0"/>
          </a:p>
          <a:p>
            <a:pPr lvl="2"/>
            <a:r>
              <a:rPr lang="en-US" dirty="0"/>
              <a:t>Group 13: PSA Short Form</a:t>
            </a:r>
          </a:p>
          <a:p>
            <a:pPr lvl="3"/>
            <a:r>
              <a:rPr lang="en-US" dirty="0"/>
              <a:t>Data associated with PSA Short Form services, fees, and rates.</a:t>
            </a:r>
          </a:p>
          <a:p>
            <a:pPr lvl="5"/>
            <a:endParaRPr lang="en-US" dirty="0"/>
          </a:p>
          <a:p>
            <a:pPr lvl="2"/>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633476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Group Listing (Continued)</a:t>
            </a:r>
          </a:p>
          <a:p>
            <a:pPr lvl="5"/>
            <a:endParaRPr lang="en-US" dirty="0"/>
          </a:p>
          <a:p>
            <a:pPr lvl="2"/>
            <a:r>
              <a:rPr lang="en-US" dirty="0"/>
              <a:t>Group 14: Energy Audit Agreement</a:t>
            </a:r>
          </a:p>
          <a:p>
            <a:pPr lvl="3"/>
            <a:r>
              <a:rPr lang="en-US" dirty="0"/>
              <a:t>Data associated with the ESCO firm </a:t>
            </a:r>
          </a:p>
          <a:p>
            <a:pPr lvl="6"/>
            <a:endParaRPr lang="en-US" dirty="0"/>
          </a:p>
          <a:p>
            <a:pPr lvl="2"/>
            <a:r>
              <a:rPr lang="en-US" dirty="0"/>
              <a:t>Group 15: Energy Audit Agreement - Subconsultants</a:t>
            </a:r>
          </a:p>
          <a:p>
            <a:pPr lvl="3"/>
            <a:r>
              <a:rPr lang="en-US" dirty="0"/>
              <a:t>Data associated with ESCO subconsultants</a:t>
            </a:r>
          </a:p>
          <a:p>
            <a:pPr lvl="6"/>
            <a:endParaRPr lang="en-US" dirty="0"/>
          </a:p>
          <a:p>
            <a:pPr lvl="2"/>
            <a:r>
              <a:rPr lang="en-US" dirty="0"/>
              <a:t>Group 16: Construction Management</a:t>
            </a:r>
          </a:p>
          <a:p>
            <a:pPr lvl="3"/>
            <a:r>
              <a:rPr lang="en-US" dirty="0"/>
              <a:t>Data associated with the Construction Management firm</a:t>
            </a:r>
          </a:p>
          <a:p>
            <a:pPr lvl="7"/>
            <a:endParaRPr lang="en-US" dirty="0"/>
          </a:p>
          <a:p>
            <a:pPr lvl="2"/>
            <a:r>
              <a:rPr lang="en-US" dirty="0"/>
              <a:t>Group 17: Construction Management – Fees and Rates</a:t>
            </a:r>
          </a:p>
          <a:p>
            <a:pPr lvl="3"/>
            <a:r>
              <a:rPr lang="en-US" dirty="0"/>
              <a:t>Data associated with CM services, fees, and rates.</a:t>
            </a:r>
          </a:p>
          <a:p>
            <a:pPr lvl="5"/>
            <a:endParaRPr lang="en-US" dirty="0"/>
          </a:p>
          <a:p>
            <a:pPr lvl="2"/>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234776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EDB4-D96F-89B8-0E03-6ECDBBC4F18E}"/>
              </a:ext>
            </a:extLst>
          </p:cNvPr>
          <p:cNvSpPr>
            <a:spLocks noGrp="1"/>
          </p:cNvSpPr>
          <p:nvPr>
            <p:ph type="title"/>
          </p:nvPr>
        </p:nvSpPr>
        <p:spPr/>
        <p:txBody>
          <a:bodyPr/>
          <a:lstStyle/>
          <a:p>
            <a:pPr marR="0" algn="ctr" rtl="0"/>
            <a:r>
              <a:rPr lang="en-US" dirty="0">
                <a:latin typeface="Calibri" panose="020F0502020204030204" pitchFamily="34" charset="0"/>
              </a:rPr>
              <a:t>Contracts+ at University of Illinois</a:t>
            </a:r>
            <a:endParaRPr lang="en-US" b="0" i="0" u="none" strike="noStrike" baseline="0" dirty="0">
              <a:latin typeface="Calibri" panose="020F0502020204030204" pitchFamily="34" charset="0"/>
            </a:endParaRPr>
          </a:p>
        </p:txBody>
      </p:sp>
      <p:sp>
        <p:nvSpPr>
          <p:cNvPr id="3" name="Text Placeholder 2">
            <a:extLst>
              <a:ext uri="{FF2B5EF4-FFF2-40B4-BE49-F238E27FC236}">
                <a16:creationId xmlns:a16="http://schemas.microsoft.com/office/drawing/2014/main" id="{D3FF9115-3230-A393-700C-D02BCD74CF3D}"/>
              </a:ext>
            </a:extLst>
          </p:cNvPr>
          <p:cNvSpPr>
            <a:spLocks noGrp="1"/>
          </p:cNvSpPr>
          <p:nvPr>
            <p:ph type="body" idx="1"/>
          </p:nvPr>
        </p:nvSpPr>
        <p:spPr>
          <a:xfrm>
            <a:off x="838200" y="1574800"/>
            <a:ext cx="10515600" cy="5067299"/>
          </a:xfrm>
        </p:spPr>
        <p:txBody>
          <a:bodyPr/>
          <a:lstStyle/>
          <a:p>
            <a:pPr marL="0" indent="0" algn="ctr">
              <a:buNone/>
            </a:pPr>
            <a:r>
              <a:rPr lang="en-US" dirty="0"/>
              <a:t>Contract Creation - </a:t>
            </a:r>
            <a:r>
              <a:rPr lang="en-US" dirty="0" err="1"/>
              <a:t>UpsideContract</a:t>
            </a:r>
            <a:r>
              <a:rPr lang="en-US" dirty="0"/>
              <a:t> </a:t>
            </a:r>
          </a:p>
          <a:p>
            <a:endParaRPr lang="en-US" dirty="0"/>
          </a:p>
        </p:txBody>
      </p:sp>
      <p:pic>
        <p:nvPicPr>
          <p:cNvPr id="7" name="Picture 6">
            <a:extLst>
              <a:ext uri="{FF2B5EF4-FFF2-40B4-BE49-F238E27FC236}">
                <a16:creationId xmlns:a16="http://schemas.microsoft.com/office/drawing/2014/main" id="{2E9C66E2-46B4-AAEB-B1BD-B98929A98674}"/>
              </a:ext>
            </a:extLst>
          </p:cNvPr>
          <p:cNvPicPr>
            <a:picLocks noChangeAspect="1"/>
          </p:cNvPicPr>
          <p:nvPr/>
        </p:nvPicPr>
        <p:blipFill>
          <a:blip r:embed="rId2"/>
          <a:stretch>
            <a:fillRect/>
          </a:stretch>
        </p:blipFill>
        <p:spPr>
          <a:xfrm>
            <a:off x="522549" y="2327564"/>
            <a:ext cx="10068562" cy="4165311"/>
          </a:xfrm>
          <a:prstGeom prst="rect">
            <a:avLst/>
          </a:prstGeom>
        </p:spPr>
      </p:pic>
    </p:spTree>
    <p:extLst>
      <p:ext uri="{BB962C8B-B14F-4D97-AF65-F5344CB8AC3E}">
        <p14:creationId xmlns:p14="http://schemas.microsoft.com/office/powerpoint/2010/main" val="1128195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Group Listing (Continued)</a:t>
            </a:r>
          </a:p>
          <a:p>
            <a:pPr lvl="5"/>
            <a:endParaRPr lang="en-US" dirty="0"/>
          </a:p>
          <a:p>
            <a:pPr lvl="2"/>
            <a:r>
              <a:rPr lang="en-US" dirty="0"/>
              <a:t>Group 18: Bidding</a:t>
            </a:r>
          </a:p>
          <a:p>
            <a:pPr lvl="3"/>
            <a:r>
              <a:rPr lang="en-US" dirty="0"/>
              <a:t>Data associated with the bidding process </a:t>
            </a:r>
          </a:p>
          <a:p>
            <a:pPr lvl="6"/>
            <a:endParaRPr lang="en-US" dirty="0"/>
          </a:p>
          <a:p>
            <a:pPr lvl="2"/>
            <a:r>
              <a:rPr lang="en-US" dirty="0"/>
              <a:t>Group 19: Bidding – Alternate Work Items and Unit Prices</a:t>
            </a:r>
          </a:p>
          <a:p>
            <a:pPr lvl="3"/>
            <a:r>
              <a:rPr lang="en-US" dirty="0"/>
              <a:t>Data associated alternate work items and unit prices to be bid</a:t>
            </a:r>
          </a:p>
          <a:p>
            <a:pPr lvl="6"/>
            <a:endParaRPr lang="en-US" dirty="0"/>
          </a:p>
          <a:p>
            <a:pPr lvl="2"/>
            <a:r>
              <a:rPr lang="en-US" dirty="0"/>
              <a:t>Group 20: Construction Award</a:t>
            </a:r>
          </a:p>
          <a:p>
            <a:pPr lvl="3"/>
            <a:r>
              <a:rPr lang="en-US" dirty="0"/>
              <a:t>Data associated with the award of the construction contracts resulting from bidding</a:t>
            </a:r>
          </a:p>
          <a:p>
            <a:pPr lvl="7"/>
            <a:endParaRPr lang="en-US" dirty="0"/>
          </a:p>
          <a:p>
            <a:pPr lvl="2"/>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1790725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Group Listing (Continued)</a:t>
            </a:r>
          </a:p>
          <a:p>
            <a:pPr lvl="5"/>
            <a:endParaRPr lang="en-US" dirty="0"/>
          </a:p>
          <a:p>
            <a:pPr lvl="2"/>
            <a:r>
              <a:rPr lang="en-US" dirty="0"/>
              <a:t>Group 21: CWA – Contractor With Assigned Subcontractors</a:t>
            </a:r>
          </a:p>
          <a:p>
            <a:pPr lvl="3"/>
            <a:r>
              <a:rPr lang="en-US" dirty="0"/>
              <a:t>Data associated with the contract for the Agreement with Assignment</a:t>
            </a:r>
          </a:p>
          <a:p>
            <a:pPr lvl="6"/>
            <a:endParaRPr lang="en-US" dirty="0"/>
          </a:p>
          <a:p>
            <a:pPr lvl="2"/>
            <a:r>
              <a:rPr lang="en-US" dirty="0"/>
              <a:t>Groups 22 - 29: AS0(#) - Assigned Subcontractor #(#)</a:t>
            </a:r>
          </a:p>
          <a:p>
            <a:pPr lvl="3"/>
            <a:r>
              <a:rPr lang="en-US" dirty="0"/>
              <a:t>Data associated with up to 8 Assigned Subcontractor Agreements </a:t>
            </a:r>
          </a:p>
          <a:p>
            <a:pPr lvl="6"/>
            <a:endParaRPr lang="en-US" dirty="0"/>
          </a:p>
          <a:p>
            <a:pPr lvl="2"/>
            <a:r>
              <a:rPr lang="en-US" dirty="0"/>
              <a:t>Groups 30 – 37: CNA(#1) – Contractor No Assignment #(#)</a:t>
            </a:r>
          </a:p>
          <a:p>
            <a:pPr lvl="3"/>
            <a:r>
              <a:rPr lang="en-US" dirty="0"/>
              <a:t>Data associated with up to 8 Agreement No Assignments </a:t>
            </a:r>
          </a:p>
          <a:p>
            <a:pPr lvl="7"/>
            <a:endParaRPr lang="en-US" dirty="0"/>
          </a:p>
          <a:p>
            <a:pPr lvl="2"/>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763213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E625-90B5-8733-C79F-77970B7EE658}"/>
              </a:ext>
            </a:extLst>
          </p:cNvPr>
          <p:cNvSpPr>
            <a:spLocks noGrp="1"/>
          </p:cNvSpPr>
          <p:nvPr>
            <p:ph type="title"/>
          </p:nvPr>
        </p:nvSpPr>
        <p:spPr/>
        <p:txBody>
          <a:bodyPr>
            <a:normAutofit/>
          </a:bodyPr>
          <a:lstStyle/>
          <a:p>
            <a:pPr algn="ctr"/>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dirty="0"/>
          </a:p>
        </p:txBody>
      </p:sp>
      <p:sp>
        <p:nvSpPr>
          <p:cNvPr id="3" name="Content Placeholder 2">
            <a:extLst>
              <a:ext uri="{FF2B5EF4-FFF2-40B4-BE49-F238E27FC236}">
                <a16:creationId xmlns:a16="http://schemas.microsoft.com/office/drawing/2014/main" id="{2A8F7908-1C8E-EF32-53EF-4DAEC60D9269}"/>
              </a:ext>
            </a:extLst>
          </p:cNvPr>
          <p:cNvSpPr>
            <a:spLocks noGrp="1"/>
          </p:cNvSpPr>
          <p:nvPr>
            <p:ph sz="half" idx="1"/>
          </p:nvPr>
        </p:nvSpPr>
        <p:spPr>
          <a:xfrm>
            <a:off x="838200" y="1825625"/>
            <a:ext cx="4733925" cy="4351338"/>
          </a:xfrm>
        </p:spPr>
        <p:txBody>
          <a:bodyPr>
            <a:normAutofit fontScale="92500" lnSpcReduction="10000"/>
          </a:bodyPr>
          <a:lstStyle/>
          <a:p>
            <a:r>
              <a:rPr lang="en-US" u="sng" dirty="0"/>
              <a:t>Sample Project #1</a:t>
            </a:r>
          </a:p>
          <a:p>
            <a:pPr lvl="1"/>
            <a:r>
              <a:rPr lang="en-US" dirty="0"/>
              <a:t>PSA Standard</a:t>
            </a:r>
          </a:p>
          <a:p>
            <a:pPr lvl="1"/>
            <a:r>
              <a:rPr lang="en-US" dirty="0"/>
              <a:t>Construction Management</a:t>
            </a:r>
          </a:p>
          <a:p>
            <a:pPr lvl="1"/>
            <a:r>
              <a:rPr lang="en-US" dirty="0"/>
              <a:t>4 Non-Assigned Construction Contracts</a:t>
            </a:r>
          </a:p>
        </p:txBody>
      </p:sp>
      <p:sp>
        <p:nvSpPr>
          <p:cNvPr id="4" name="Content Placeholder 3">
            <a:extLst>
              <a:ext uri="{FF2B5EF4-FFF2-40B4-BE49-F238E27FC236}">
                <a16:creationId xmlns:a16="http://schemas.microsoft.com/office/drawing/2014/main" id="{B7683AFD-097A-28A6-00BF-6C0FEC75DBD1}"/>
              </a:ext>
            </a:extLst>
          </p:cNvPr>
          <p:cNvSpPr>
            <a:spLocks noGrp="1"/>
          </p:cNvSpPr>
          <p:nvPr>
            <p:ph sz="half" idx="2"/>
          </p:nvPr>
        </p:nvSpPr>
        <p:spPr>
          <a:xfrm>
            <a:off x="5791200" y="1825625"/>
            <a:ext cx="5562600" cy="4351338"/>
          </a:xfrm>
        </p:spPr>
        <p:txBody>
          <a:bodyPr>
            <a:normAutofit fontScale="92500" lnSpcReduction="10000"/>
          </a:bodyPr>
          <a:lstStyle/>
          <a:p>
            <a:r>
              <a:rPr lang="en-US" u="sng" dirty="0"/>
              <a:t>Visible Header Groups</a:t>
            </a:r>
          </a:p>
          <a:p>
            <a:pPr lvl="1"/>
            <a:r>
              <a:rPr lang="en-US" dirty="0"/>
              <a:t>Groups 1-7: Shared Groups</a:t>
            </a:r>
          </a:p>
          <a:p>
            <a:pPr lvl="1"/>
            <a:r>
              <a:rPr lang="en-US" dirty="0"/>
              <a:t>Group 8: Capital Project Information</a:t>
            </a:r>
          </a:p>
          <a:p>
            <a:pPr lvl="1"/>
            <a:r>
              <a:rPr lang="en-US" dirty="0"/>
              <a:t>Group 9: Project Delivery Method</a:t>
            </a:r>
          </a:p>
          <a:p>
            <a:pPr lvl="1"/>
            <a:r>
              <a:rPr lang="en-US" dirty="0"/>
              <a:t>Groups 10: PSC Firm Information</a:t>
            </a:r>
          </a:p>
          <a:p>
            <a:pPr lvl="1"/>
            <a:r>
              <a:rPr lang="en-US" dirty="0"/>
              <a:t>Groups 11-12: PSA Standard Form</a:t>
            </a:r>
          </a:p>
          <a:p>
            <a:pPr lvl="1"/>
            <a:r>
              <a:rPr lang="en-US" dirty="0"/>
              <a:t>Groups 16-17: Construction Management</a:t>
            </a:r>
          </a:p>
          <a:p>
            <a:pPr lvl="1"/>
            <a:r>
              <a:rPr lang="en-US" dirty="0"/>
              <a:t>Groups 18-20: Bidding</a:t>
            </a:r>
          </a:p>
          <a:p>
            <a:pPr lvl="1"/>
            <a:r>
              <a:rPr lang="en-US" dirty="0"/>
              <a:t>Group 30: Contractor No Assignment #1 </a:t>
            </a:r>
          </a:p>
          <a:p>
            <a:pPr lvl="1"/>
            <a:r>
              <a:rPr lang="en-US" dirty="0"/>
              <a:t>Group 31: Contractor No Assignment #2 </a:t>
            </a:r>
          </a:p>
          <a:p>
            <a:pPr lvl="1"/>
            <a:r>
              <a:rPr lang="en-US" dirty="0"/>
              <a:t>Group 32: Contractor No Assignment #3 </a:t>
            </a:r>
          </a:p>
          <a:p>
            <a:pPr lvl="1"/>
            <a:r>
              <a:rPr lang="en-US" dirty="0"/>
              <a:t>Group 33: Contractor No Assignment #4 </a:t>
            </a:r>
          </a:p>
        </p:txBody>
      </p:sp>
    </p:spTree>
    <p:extLst>
      <p:ext uri="{BB962C8B-B14F-4D97-AF65-F5344CB8AC3E}">
        <p14:creationId xmlns:p14="http://schemas.microsoft.com/office/powerpoint/2010/main" val="988342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E625-90B5-8733-C79F-77970B7EE658}"/>
              </a:ext>
            </a:extLst>
          </p:cNvPr>
          <p:cNvSpPr>
            <a:spLocks noGrp="1"/>
          </p:cNvSpPr>
          <p:nvPr>
            <p:ph type="title"/>
          </p:nvPr>
        </p:nvSpPr>
        <p:spPr/>
        <p:txBody>
          <a:bodyPr>
            <a:normAutofit/>
          </a:bodyPr>
          <a:lstStyle/>
          <a:p>
            <a:pPr algn="ctr"/>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dirty="0"/>
          </a:p>
        </p:txBody>
      </p:sp>
      <p:sp>
        <p:nvSpPr>
          <p:cNvPr id="3" name="Content Placeholder 2">
            <a:extLst>
              <a:ext uri="{FF2B5EF4-FFF2-40B4-BE49-F238E27FC236}">
                <a16:creationId xmlns:a16="http://schemas.microsoft.com/office/drawing/2014/main" id="{2A8F7908-1C8E-EF32-53EF-4DAEC60D9269}"/>
              </a:ext>
            </a:extLst>
          </p:cNvPr>
          <p:cNvSpPr>
            <a:spLocks noGrp="1"/>
          </p:cNvSpPr>
          <p:nvPr>
            <p:ph sz="half" idx="1"/>
          </p:nvPr>
        </p:nvSpPr>
        <p:spPr>
          <a:xfrm>
            <a:off x="838200" y="1825625"/>
            <a:ext cx="4733925" cy="4351338"/>
          </a:xfrm>
        </p:spPr>
        <p:txBody>
          <a:bodyPr>
            <a:normAutofit fontScale="92500" lnSpcReduction="10000"/>
          </a:bodyPr>
          <a:lstStyle/>
          <a:p>
            <a:r>
              <a:rPr lang="en-US" u="sng" dirty="0"/>
              <a:t>Sample Project #2</a:t>
            </a:r>
          </a:p>
          <a:p>
            <a:pPr lvl="1"/>
            <a:r>
              <a:rPr lang="en-US" dirty="0"/>
              <a:t>PSA Standard</a:t>
            </a:r>
          </a:p>
          <a:p>
            <a:pPr lvl="1"/>
            <a:r>
              <a:rPr lang="en-US" dirty="0"/>
              <a:t>Contractor with Assigned Subcontractor</a:t>
            </a:r>
          </a:p>
          <a:p>
            <a:pPr lvl="1"/>
            <a:r>
              <a:rPr lang="en-US" dirty="0"/>
              <a:t>4 Assigned Subcontractors</a:t>
            </a:r>
          </a:p>
        </p:txBody>
      </p:sp>
      <p:sp>
        <p:nvSpPr>
          <p:cNvPr id="4" name="Content Placeholder 3">
            <a:extLst>
              <a:ext uri="{FF2B5EF4-FFF2-40B4-BE49-F238E27FC236}">
                <a16:creationId xmlns:a16="http://schemas.microsoft.com/office/drawing/2014/main" id="{B7683AFD-097A-28A6-00BF-6C0FEC75DBD1}"/>
              </a:ext>
            </a:extLst>
          </p:cNvPr>
          <p:cNvSpPr>
            <a:spLocks noGrp="1"/>
          </p:cNvSpPr>
          <p:nvPr>
            <p:ph sz="half" idx="2"/>
          </p:nvPr>
        </p:nvSpPr>
        <p:spPr>
          <a:xfrm>
            <a:off x="5791200" y="1825625"/>
            <a:ext cx="5562600" cy="4351338"/>
          </a:xfrm>
        </p:spPr>
        <p:txBody>
          <a:bodyPr>
            <a:normAutofit fontScale="92500" lnSpcReduction="10000"/>
          </a:bodyPr>
          <a:lstStyle/>
          <a:p>
            <a:r>
              <a:rPr lang="en-US" u="sng" dirty="0"/>
              <a:t>Visible Header Groups</a:t>
            </a:r>
          </a:p>
          <a:p>
            <a:pPr lvl="1"/>
            <a:r>
              <a:rPr lang="en-US" dirty="0"/>
              <a:t>Groups 1-7: Shared Groups</a:t>
            </a:r>
          </a:p>
          <a:p>
            <a:pPr lvl="1"/>
            <a:r>
              <a:rPr lang="en-US" dirty="0"/>
              <a:t>Group 8: Capital Project Information</a:t>
            </a:r>
          </a:p>
          <a:p>
            <a:pPr lvl="1"/>
            <a:r>
              <a:rPr lang="en-US" dirty="0"/>
              <a:t>Group 9: Project Delivery Method</a:t>
            </a:r>
          </a:p>
          <a:p>
            <a:pPr lvl="1"/>
            <a:r>
              <a:rPr lang="en-US" dirty="0"/>
              <a:t>Group 10 : PSC – Firm Information</a:t>
            </a:r>
          </a:p>
          <a:p>
            <a:pPr lvl="1"/>
            <a:r>
              <a:rPr lang="en-US" dirty="0"/>
              <a:t>Groups 11-12: PSA Standard Form</a:t>
            </a:r>
          </a:p>
          <a:p>
            <a:pPr lvl="1"/>
            <a:r>
              <a:rPr lang="en-US" dirty="0"/>
              <a:t>Groups 18-20: Bidding</a:t>
            </a:r>
          </a:p>
          <a:p>
            <a:pPr lvl="1"/>
            <a:r>
              <a:rPr lang="en-US" dirty="0"/>
              <a:t>Group 21: Contractor with Assigned</a:t>
            </a:r>
          </a:p>
          <a:p>
            <a:pPr lvl="1"/>
            <a:r>
              <a:rPr lang="en-US" dirty="0"/>
              <a:t>Group 22: Assigned Subcontractor #1</a:t>
            </a:r>
          </a:p>
          <a:p>
            <a:pPr lvl="1"/>
            <a:r>
              <a:rPr lang="en-US" dirty="0"/>
              <a:t>Group 23: Assigned Subcontractor #2</a:t>
            </a:r>
          </a:p>
          <a:p>
            <a:pPr lvl="1"/>
            <a:r>
              <a:rPr lang="en-US" dirty="0"/>
              <a:t>Group 24: Assigned Subcontractor #3 </a:t>
            </a:r>
          </a:p>
          <a:p>
            <a:pPr lvl="1"/>
            <a:r>
              <a:rPr lang="en-US" dirty="0"/>
              <a:t>Group 25: Assigned Subcontractor #4  </a:t>
            </a:r>
          </a:p>
          <a:p>
            <a:pPr lvl="1"/>
            <a:endParaRPr lang="en-US" dirty="0"/>
          </a:p>
        </p:txBody>
      </p:sp>
    </p:spTree>
    <p:extLst>
      <p:ext uri="{BB962C8B-B14F-4D97-AF65-F5344CB8AC3E}">
        <p14:creationId xmlns:p14="http://schemas.microsoft.com/office/powerpoint/2010/main" val="480672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E625-90B5-8733-C79F-77970B7EE658}"/>
              </a:ext>
            </a:extLst>
          </p:cNvPr>
          <p:cNvSpPr>
            <a:spLocks noGrp="1"/>
          </p:cNvSpPr>
          <p:nvPr>
            <p:ph type="title"/>
          </p:nvPr>
        </p:nvSpPr>
        <p:spPr/>
        <p:txBody>
          <a:bodyPr>
            <a:normAutofit/>
          </a:bodyPr>
          <a:lstStyle/>
          <a:p>
            <a:pPr algn="ctr"/>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dirty="0"/>
          </a:p>
        </p:txBody>
      </p:sp>
      <p:sp>
        <p:nvSpPr>
          <p:cNvPr id="3" name="Content Placeholder 2">
            <a:extLst>
              <a:ext uri="{FF2B5EF4-FFF2-40B4-BE49-F238E27FC236}">
                <a16:creationId xmlns:a16="http://schemas.microsoft.com/office/drawing/2014/main" id="{2A8F7908-1C8E-EF32-53EF-4DAEC60D9269}"/>
              </a:ext>
            </a:extLst>
          </p:cNvPr>
          <p:cNvSpPr>
            <a:spLocks noGrp="1"/>
          </p:cNvSpPr>
          <p:nvPr>
            <p:ph sz="half" idx="1"/>
          </p:nvPr>
        </p:nvSpPr>
        <p:spPr>
          <a:xfrm>
            <a:off x="838200" y="1825625"/>
            <a:ext cx="4733925" cy="4351338"/>
          </a:xfrm>
        </p:spPr>
        <p:txBody>
          <a:bodyPr>
            <a:normAutofit/>
          </a:bodyPr>
          <a:lstStyle/>
          <a:p>
            <a:r>
              <a:rPr lang="en-US" u="sng" dirty="0"/>
              <a:t>Sample Project #3</a:t>
            </a:r>
          </a:p>
          <a:p>
            <a:pPr lvl="1"/>
            <a:r>
              <a:rPr lang="en-US" dirty="0"/>
              <a:t>EPC Project</a:t>
            </a:r>
          </a:p>
        </p:txBody>
      </p:sp>
      <p:sp>
        <p:nvSpPr>
          <p:cNvPr id="4" name="Content Placeholder 3">
            <a:extLst>
              <a:ext uri="{FF2B5EF4-FFF2-40B4-BE49-F238E27FC236}">
                <a16:creationId xmlns:a16="http://schemas.microsoft.com/office/drawing/2014/main" id="{B7683AFD-097A-28A6-00BF-6C0FEC75DBD1}"/>
              </a:ext>
            </a:extLst>
          </p:cNvPr>
          <p:cNvSpPr>
            <a:spLocks noGrp="1"/>
          </p:cNvSpPr>
          <p:nvPr>
            <p:ph sz="half" idx="2"/>
          </p:nvPr>
        </p:nvSpPr>
        <p:spPr>
          <a:xfrm>
            <a:off x="5791200" y="1825625"/>
            <a:ext cx="5562600" cy="4351338"/>
          </a:xfrm>
        </p:spPr>
        <p:txBody>
          <a:bodyPr>
            <a:normAutofit/>
          </a:bodyPr>
          <a:lstStyle/>
          <a:p>
            <a:r>
              <a:rPr lang="en-US" u="sng" dirty="0"/>
              <a:t>Visible Header Groups</a:t>
            </a:r>
          </a:p>
          <a:p>
            <a:pPr lvl="1"/>
            <a:r>
              <a:rPr lang="en-US" dirty="0"/>
              <a:t>Groups 1-7: Shared Groups</a:t>
            </a:r>
          </a:p>
          <a:p>
            <a:pPr lvl="1"/>
            <a:r>
              <a:rPr lang="en-US" dirty="0"/>
              <a:t>Group 8: Capital Project Information</a:t>
            </a:r>
          </a:p>
          <a:p>
            <a:pPr lvl="1"/>
            <a:r>
              <a:rPr lang="en-US" dirty="0"/>
              <a:t>Group 9: Project Delivery Method</a:t>
            </a:r>
          </a:p>
          <a:p>
            <a:pPr lvl="1"/>
            <a:r>
              <a:rPr lang="en-US" dirty="0"/>
              <a:t>Groups 14-15: Energy Audit Agreement</a:t>
            </a:r>
          </a:p>
          <a:p>
            <a:pPr lvl="1"/>
            <a:endParaRPr lang="en-US" dirty="0"/>
          </a:p>
        </p:txBody>
      </p:sp>
    </p:spTree>
    <p:extLst>
      <p:ext uri="{BB962C8B-B14F-4D97-AF65-F5344CB8AC3E}">
        <p14:creationId xmlns:p14="http://schemas.microsoft.com/office/powerpoint/2010/main" val="33878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Contract Header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838200" y="1533525"/>
            <a:ext cx="10515600" cy="4643438"/>
          </a:xfrm>
        </p:spPr>
        <p:txBody>
          <a:bodyPr>
            <a:normAutofit fontScale="77500" lnSpcReduction="20000"/>
          </a:bodyPr>
          <a:lstStyle/>
          <a:p>
            <a:pPr lvl="1"/>
            <a:r>
              <a:rPr lang="en-US" dirty="0"/>
              <a:t>Group Functionality – Key Fields driving visibility</a:t>
            </a:r>
          </a:p>
          <a:p>
            <a:pPr lvl="4"/>
            <a:endParaRPr lang="en-US" dirty="0"/>
          </a:p>
          <a:p>
            <a:pPr lvl="2"/>
            <a:r>
              <a:rPr lang="en-US" dirty="0"/>
              <a:t>Group 8: Project Delivery Method: Single or Multiple Contract Type</a:t>
            </a:r>
          </a:p>
          <a:p>
            <a:pPr lvl="3"/>
            <a:r>
              <a:rPr lang="en-US" dirty="0"/>
              <a:t>Entry left empty – No construction groups appear</a:t>
            </a:r>
          </a:p>
          <a:p>
            <a:pPr lvl="3"/>
            <a:r>
              <a:rPr lang="en-US" dirty="0"/>
              <a:t>Single – Activates the ‘How many non-assigned Division(s) of Work’ field in Group 18 – Bidding</a:t>
            </a:r>
          </a:p>
          <a:p>
            <a:pPr lvl="3"/>
            <a:r>
              <a:rPr lang="en-US" dirty="0"/>
              <a:t>Multiple - Activates the ‘How many assigned Divisions of Work’ field in Group 18 – Bidding and Group 20 – CWA Contractor with Assigned Subcontractors.</a:t>
            </a:r>
          </a:p>
          <a:p>
            <a:pPr lvl="6"/>
            <a:endParaRPr lang="en-US" dirty="0"/>
          </a:p>
          <a:p>
            <a:pPr lvl="2"/>
            <a:r>
              <a:rPr lang="en-US" dirty="0"/>
              <a:t>Group 8: Project Delivery Method: PSC Contract Type</a:t>
            </a:r>
          </a:p>
          <a:p>
            <a:pPr lvl="3"/>
            <a:r>
              <a:rPr lang="en-US" dirty="0"/>
              <a:t>PSA Standard Form – activates Groups 10-12 for PSA Standard Form</a:t>
            </a:r>
          </a:p>
          <a:p>
            <a:pPr lvl="3"/>
            <a:r>
              <a:rPr lang="en-US" dirty="0"/>
              <a:t>PSA Short Form – activates Group 10 and Group 13 for PSA Short Form</a:t>
            </a:r>
          </a:p>
          <a:p>
            <a:pPr lvl="3"/>
            <a:r>
              <a:rPr lang="en-US" dirty="0"/>
              <a:t>Energy Audit Agreement – Activates Group 14 and Group 15 Energy Audit/Services Agreement</a:t>
            </a:r>
          </a:p>
          <a:p>
            <a:pPr lvl="6"/>
            <a:endParaRPr lang="en-US" dirty="0"/>
          </a:p>
          <a:p>
            <a:pPr lvl="2"/>
            <a:r>
              <a:rPr lang="en-US" dirty="0"/>
              <a:t>Group 8: Project Delivery Method: Is CM Involved?</a:t>
            </a:r>
          </a:p>
          <a:p>
            <a:pPr lvl="3"/>
            <a:r>
              <a:rPr lang="en-US" dirty="0"/>
              <a:t>Yes – Activates Group 16 and Group 17 for CM Agreement</a:t>
            </a:r>
          </a:p>
          <a:p>
            <a:pPr lvl="7"/>
            <a:endParaRPr lang="en-US" dirty="0"/>
          </a:p>
          <a:p>
            <a:pPr lvl="2"/>
            <a:r>
              <a:rPr lang="en-US" dirty="0"/>
              <a:t>Group 18: Bidding: How many non-assigned Division(s) of Work</a:t>
            </a:r>
          </a:p>
          <a:p>
            <a:pPr lvl="3"/>
            <a:r>
              <a:rPr lang="en-US" dirty="0"/>
              <a:t>Determines the number of visible Contractor No Assignment groups</a:t>
            </a:r>
          </a:p>
          <a:p>
            <a:pPr lvl="6"/>
            <a:endParaRPr lang="en-US" dirty="0"/>
          </a:p>
          <a:p>
            <a:pPr lvl="2"/>
            <a:r>
              <a:rPr lang="en-US" dirty="0"/>
              <a:t>Group 18: Bidding: How many assigned Divisions of Work</a:t>
            </a:r>
          </a:p>
          <a:p>
            <a:pPr lvl="3"/>
            <a:r>
              <a:rPr lang="en-US" dirty="0"/>
              <a:t>Determines the number of visibly Assigned Subcontractor groups </a:t>
            </a:r>
          </a:p>
          <a:p>
            <a:pPr lvl="5"/>
            <a:endParaRPr lang="en-US" dirty="0"/>
          </a:p>
          <a:p>
            <a:pPr lvl="1"/>
            <a:endParaRPr lang="en-US" dirty="0"/>
          </a:p>
        </p:txBody>
      </p:sp>
    </p:spTree>
    <p:extLst>
      <p:ext uri="{BB962C8B-B14F-4D97-AF65-F5344CB8AC3E}">
        <p14:creationId xmlns:p14="http://schemas.microsoft.com/office/powerpoint/2010/main" val="25484765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Five Step Process for Contracts in C+</a:t>
            </a:r>
          </a:p>
          <a:p>
            <a:pPr lvl="1"/>
            <a:endParaRPr lang="en-US" dirty="0"/>
          </a:p>
          <a:p>
            <a:pPr lvl="2"/>
            <a:r>
              <a:rPr lang="en-US" dirty="0"/>
              <a:t>1: Create/Update a Contract Template</a:t>
            </a:r>
          </a:p>
          <a:p>
            <a:pPr lvl="3"/>
            <a:endParaRPr lang="en-US" dirty="0"/>
          </a:p>
          <a:p>
            <a:pPr lvl="2"/>
            <a:r>
              <a:rPr lang="en-US" dirty="0"/>
              <a:t>2: Create a Contract</a:t>
            </a:r>
          </a:p>
          <a:p>
            <a:pPr lvl="3"/>
            <a:endParaRPr lang="en-US" dirty="0"/>
          </a:p>
          <a:p>
            <a:pPr lvl="2"/>
            <a:r>
              <a:rPr lang="en-US" dirty="0"/>
              <a:t>3: Edit the Contract</a:t>
            </a:r>
          </a:p>
          <a:p>
            <a:pPr lvl="3"/>
            <a:endParaRPr lang="en-US" dirty="0"/>
          </a:p>
          <a:p>
            <a:pPr lvl="2"/>
            <a:r>
              <a:rPr lang="en-US" dirty="0"/>
              <a:t>4: Execute an Internal Review Round</a:t>
            </a:r>
          </a:p>
          <a:p>
            <a:pPr lvl="3"/>
            <a:endParaRPr lang="en-US" dirty="0"/>
          </a:p>
          <a:p>
            <a:pPr lvl="2"/>
            <a:r>
              <a:rPr lang="en-US" dirty="0"/>
              <a:t>5: Complete the Approval Workflow</a:t>
            </a:r>
          </a:p>
          <a:p>
            <a:pPr lvl="1"/>
            <a:endParaRPr lang="en-US" dirty="0"/>
          </a:p>
        </p:txBody>
      </p:sp>
    </p:spTree>
    <p:extLst>
      <p:ext uri="{BB962C8B-B14F-4D97-AF65-F5344CB8AC3E}">
        <p14:creationId xmlns:p14="http://schemas.microsoft.com/office/powerpoint/2010/main" val="3569523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Step 1: Create/Update a Contract Template</a:t>
            </a:r>
          </a:p>
          <a:p>
            <a:pPr lvl="4"/>
            <a:endParaRPr lang="en-US" dirty="0"/>
          </a:p>
          <a:p>
            <a:pPr lvl="2"/>
            <a:r>
              <a:rPr lang="en-US" dirty="0"/>
              <a:t>Contract Template Naming Convention</a:t>
            </a:r>
          </a:p>
          <a:p>
            <a:pPr lvl="3"/>
            <a:r>
              <a:rPr lang="en-US" dirty="0"/>
              <a:t>Always start with a single ‘Z’ to sort Capital templates to the bottom of the overall list</a:t>
            </a:r>
          </a:p>
          <a:p>
            <a:pPr lvl="3"/>
            <a:r>
              <a:rPr lang="en-US" dirty="0"/>
              <a:t>Include the project number</a:t>
            </a:r>
          </a:p>
          <a:p>
            <a:pPr lvl="3"/>
            <a:r>
              <a:rPr lang="en-US" dirty="0"/>
              <a:t>Include the project name</a:t>
            </a:r>
          </a:p>
          <a:p>
            <a:pPr lvl="3"/>
            <a:r>
              <a:rPr lang="en-US" dirty="0"/>
              <a:t>If there are multiple templates include something to differentiate the templates</a:t>
            </a:r>
          </a:p>
          <a:p>
            <a:pPr lvl="3"/>
            <a:endParaRPr lang="en-US" dirty="0"/>
          </a:p>
          <a:p>
            <a:pPr lvl="2"/>
            <a:r>
              <a:rPr lang="en-US" dirty="0"/>
              <a:t>Examples</a:t>
            </a:r>
          </a:p>
          <a:p>
            <a:pPr lvl="3"/>
            <a:r>
              <a:rPr lang="en-US" dirty="0"/>
              <a:t>Z 606-C20093 Replace Windows Student Center East Tower</a:t>
            </a:r>
          </a:p>
          <a:p>
            <a:pPr lvl="3"/>
            <a:r>
              <a:rPr lang="en-US" dirty="0"/>
              <a:t>Z S22013 UIS Innovation Center</a:t>
            </a:r>
          </a:p>
          <a:p>
            <a:pPr lvl="3"/>
            <a:r>
              <a:rPr lang="en-US" dirty="0"/>
              <a:t>Z U18041 BP2 – ISR Townsend &amp; </a:t>
            </a:r>
            <a:r>
              <a:rPr lang="en-US" dirty="0" err="1"/>
              <a:t>Wardall</a:t>
            </a:r>
            <a:r>
              <a:rPr lang="en-US" dirty="0"/>
              <a:t> Hall Renovation</a:t>
            </a:r>
          </a:p>
          <a:p>
            <a:pPr lvl="3"/>
            <a:endParaRPr lang="en-US" dirty="0"/>
          </a:p>
          <a:p>
            <a:pPr lvl="3"/>
            <a:endParaRPr lang="en-US" dirty="0"/>
          </a:p>
          <a:p>
            <a:pPr lvl="3"/>
            <a:endParaRPr lang="en-US" dirty="0"/>
          </a:p>
          <a:p>
            <a:pPr lvl="1"/>
            <a:endParaRPr lang="en-US" dirty="0"/>
          </a:p>
        </p:txBody>
      </p:sp>
    </p:spTree>
    <p:extLst>
      <p:ext uri="{BB962C8B-B14F-4D97-AF65-F5344CB8AC3E}">
        <p14:creationId xmlns:p14="http://schemas.microsoft.com/office/powerpoint/2010/main" val="3964618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Step 1: Create/Update a Contract Template</a:t>
            </a:r>
          </a:p>
          <a:p>
            <a:pPr lvl="2"/>
            <a:r>
              <a:rPr lang="en-US" dirty="0"/>
              <a:t>It is recommended that all new Contract Templates be created from an existing Contract Template.  The list of Contract Templates below contains templates being used today that bring in the necessary organizational data and would be a good default starting point.</a:t>
            </a:r>
          </a:p>
          <a:p>
            <a:pPr lvl="2"/>
            <a:r>
              <a:rPr lang="en-US" dirty="0"/>
              <a:t>In some cases it might be beneficial to copy an existing project template.</a:t>
            </a:r>
          </a:p>
          <a:p>
            <a:pPr lvl="3"/>
            <a:endParaRPr lang="en-US" dirty="0"/>
          </a:p>
          <a:p>
            <a:pPr lvl="1"/>
            <a:endParaRPr lang="en-US" dirty="0"/>
          </a:p>
        </p:txBody>
      </p:sp>
      <p:pic>
        <p:nvPicPr>
          <p:cNvPr id="8" name="Picture 7">
            <a:extLst>
              <a:ext uri="{FF2B5EF4-FFF2-40B4-BE49-F238E27FC236}">
                <a16:creationId xmlns:a16="http://schemas.microsoft.com/office/drawing/2014/main" id="{102DA455-92CD-D8AC-C89B-16B0C1DC331E}"/>
              </a:ext>
            </a:extLst>
          </p:cNvPr>
          <p:cNvPicPr>
            <a:picLocks noChangeAspect="1"/>
          </p:cNvPicPr>
          <p:nvPr/>
        </p:nvPicPr>
        <p:blipFill>
          <a:blip r:embed="rId2"/>
          <a:stretch>
            <a:fillRect/>
          </a:stretch>
        </p:blipFill>
        <p:spPr>
          <a:xfrm>
            <a:off x="2323266" y="4001294"/>
            <a:ext cx="7067550" cy="2609850"/>
          </a:xfrm>
          <a:prstGeom prst="rect">
            <a:avLst/>
          </a:prstGeom>
        </p:spPr>
      </p:pic>
    </p:spTree>
    <p:extLst>
      <p:ext uri="{BB962C8B-B14F-4D97-AF65-F5344CB8AC3E}">
        <p14:creationId xmlns:p14="http://schemas.microsoft.com/office/powerpoint/2010/main" val="1520363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Step 1: Create/Update a Contract Template</a:t>
            </a:r>
          </a:p>
          <a:p>
            <a:pPr lvl="1"/>
            <a:endParaRPr lang="en-US" dirty="0"/>
          </a:p>
          <a:p>
            <a:pPr lvl="2"/>
            <a:r>
              <a:rPr lang="en-US" dirty="0"/>
              <a:t>Search for an existing contract template using the project number</a:t>
            </a:r>
          </a:p>
          <a:p>
            <a:pPr lvl="3"/>
            <a:endParaRPr lang="en-US" dirty="0"/>
          </a:p>
          <a:p>
            <a:pPr lvl="1"/>
            <a:endParaRPr lang="en-US" dirty="0"/>
          </a:p>
        </p:txBody>
      </p:sp>
      <p:pic>
        <p:nvPicPr>
          <p:cNvPr id="5" name="Picture 4">
            <a:extLst>
              <a:ext uri="{FF2B5EF4-FFF2-40B4-BE49-F238E27FC236}">
                <a16:creationId xmlns:a16="http://schemas.microsoft.com/office/drawing/2014/main" id="{8496BA99-9B31-A35B-DD5C-7DA2B936CAC4}"/>
              </a:ext>
            </a:extLst>
          </p:cNvPr>
          <p:cNvPicPr>
            <a:picLocks noChangeAspect="1"/>
          </p:cNvPicPr>
          <p:nvPr/>
        </p:nvPicPr>
        <p:blipFill>
          <a:blip r:embed="rId2"/>
          <a:stretch>
            <a:fillRect/>
          </a:stretch>
        </p:blipFill>
        <p:spPr>
          <a:xfrm>
            <a:off x="2634762" y="3429000"/>
            <a:ext cx="5867400" cy="2657475"/>
          </a:xfrm>
          <a:prstGeom prst="rect">
            <a:avLst/>
          </a:prstGeom>
        </p:spPr>
      </p:pic>
    </p:spTree>
    <p:extLst>
      <p:ext uri="{BB962C8B-B14F-4D97-AF65-F5344CB8AC3E}">
        <p14:creationId xmlns:p14="http://schemas.microsoft.com/office/powerpoint/2010/main" val="219620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EDB4-D96F-89B8-0E03-6ECDBBC4F18E}"/>
              </a:ext>
            </a:extLst>
          </p:cNvPr>
          <p:cNvSpPr>
            <a:spLocks noGrp="1"/>
          </p:cNvSpPr>
          <p:nvPr>
            <p:ph type="title"/>
          </p:nvPr>
        </p:nvSpPr>
        <p:spPr/>
        <p:txBody>
          <a:bodyPr/>
          <a:lstStyle/>
          <a:p>
            <a:pPr marR="0" algn="ctr" rtl="0"/>
            <a:r>
              <a:rPr lang="en-US" dirty="0">
                <a:latin typeface="Calibri" panose="020F0502020204030204" pitchFamily="34" charset="0"/>
              </a:rPr>
              <a:t>Contracts+ at University of Illinois</a:t>
            </a:r>
            <a:endParaRPr lang="en-US" b="0" i="0" u="none" strike="noStrike" baseline="0" dirty="0">
              <a:latin typeface="Calibri" panose="020F0502020204030204" pitchFamily="34" charset="0"/>
            </a:endParaRPr>
          </a:p>
        </p:txBody>
      </p:sp>
      <p:sp>
        <p:nvSpPr>
          <p:cNvPr id="3" name="Text Placeholder 2">
            <a:extLst>
              <a:ext uri="{FF2B5EF4-FFF2-40B4-BE49-F238E27FC236}">
                <a16:creationId xmlns:a16="http://schemas.microsoft.com/office/drawing/2014/main" id="{D3FF9115-3230-A393-700C-D02BCD74CF3D}"/>
              </a:ext>
            </a:extLst>
          </p:cNvPr>
          <p:cNvSpPr>
            <a:spLocks noGrp="1"/>
          </p:cNvSpPr>
          <p:nvPr>
            <p:ph type="body" idx="1"/>
          </p:nvPr>
        </p:nvSpPr>
        <p:spPr>
          <a:xfrm>
            <a:off x="838200" y="1574800"/>
            <a:ext cx="10515600" cy="5067299"/>
          </a:xfrm>
        </p:spPr>
        <p:txBody>
          <a:bodyPr/>
          <a:lstStyle/>
          <a:p>
            <a:pPr marL="0" indent="0" algn="ctr">
              <a:buNone/>
            </a:pPr>
            <a:r>
              <a:rPr lang="en-US" dirty="0"/>
              <a:t>Contract Creation – Contracts+ </a:t>
            </a:r>
          </a:p>
          <a:p>
            <a:endParaRPr lang="en-US" dirty="0"/>
          </a:p>
        </p:txBody>
      </p:sp>
      <p:pic>
        <p:nvPicPr>
          <p:cNvPr id="5" name="Picture 4">
            <a:extLst>
              <a:ext uri="{FF2B5EF4-FFF2-40B4-BE49-F238E27FC236}">
                <a16:creationId xmlns:a16="http://schemas.microsoft.com/office/drawing/2014/main" id="{8CE3B92B-66A4-1FD5-EE27-D46F4EF99A4C}"/>
              </a:ext>
            </a:extLst>
          </p:cNvPr>
          <p:cNvPicPr>
            <a:picLocks noChangeAspect="1"/>
          </p:cNvPicPr>
          <p:nvPr/>
        </p:nvPicPr>
        <p:blipFill>
          <a:blip r:embed="rId2"/>
          <a:stretch>
            <a:fillRect/>
          </a:stretch>
        </p:blipFill>
        <p:spPr>
          <a:xfrm>
            <a:off x="1357289" y="2193131"/>
            <a:ext cx="9477421" cy="3946525"/>
          </a:xfrm>
          <a:prstGeom prst="rect">
            <a:avLst/>
          </a:prstGeom>
        </p:spPr>
      </p:pic>
    </p:spTree>
    <p:extLst>
      <p:ext uri="{BB962C8B-B14F-4D97-AF65-F5344CB8AC3E}">
        <p14:creationId xmlns:p14="http://schemas.microsoft.com/office/powerpoint/2010/main" val="18970902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lnSpcReduction="10000"/>
          </a:bodyPr>
          <a:lstStyle/>
          <a:p>
            <a:pPr lvl="1"/>
            <a:r>
              <a:rPr lang="en-US" dirty="0"/>
              <a:t>Step 1: Create/Update a Contract Template</a:t>
            </a:r>
          </a:p>
          <a:p>
            <a:pPr lvl="1"/>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r>
              <a:rPr lang="en-US" dirty="0"/>
              <a:t>If the search returns results the available options are:</a:t>
            </a:r>
          </a:p>
          <a:p>
            <a:pPr lvl="3"/>
            <a:r>
              <a:rPr lang="en-US" dirty="0"/>
              <a:t>View Active – opens the Contract Template to view the existing data</a:t>
            </a:r>
          </a:p>
          <a:p>
            <a:pPr lvl="3"/>
            <a:r>
              <a:rPr lang="en-US" dirty="0"/>
              <a:t>Create Draft – creates a new draft of the Contract Template and opens the Contract Template for Editing</a:t>
            </a:r>
          </a:p>
          <a:p>
            <a:pPr lvl="2"/>
            <a:r>
              <a:rPr lang="en-US" dirty="0"/>
              <a:t>The Contract Type field for the Contract Template must match the Contract Type field for the Main Document Template that will be used for the next contract created.</a:t>
            </a:r>
          </a:p>
          <a:p>
            <a:pPr lvl="3"/>
            <a:endParaRPr lang="en-US" dirty="0"/>
          </a:p>
          <a:p>
            <a:pPr lvl="1"/>
            <a:endParaRPr lang="en-US" dirty="0"/>
          </a:p>
        </p:txBody>
      </p:sp>
      <p:pic>
        <p:nvPicPr>
          <p:cNvPr id="6" name="Picture 5">
            <a:extLst>
              <a:ext uri="{FF2B5EF4-FFF2-40B4-BE49-F238E27FC236}">
                <a16:creationId xmlns:a16="http://schemas.microsoft.com/office/drawing/2014/main" id="{783BCA2F-59A3-C9F2-E90C-8988BF9F17E5}"/>
              </a:ext>
            </a:extLst>
          </p:cNvPr>
          <p:cNvPicPr>
            <a:picLocks noChangeAspect="1"/>
          </p:cNvPicPr>
          <p:nvPr/>
        </p:nvPicPr>
        <p:blipFill>
          <a:blip r:embed="rId2"/>
          <a:stretch>
            <a:fillRect/>
          </a:stretch>
        </p:blipFill>
        <p:spPr>
          <a:xfrm>
            <a:off x="1376362" y="2352675"/>
            <a:ext cx="8799269" cy="2006695"/>
          </a:xfrm>
          <a:prstGeom prst="rect">
            <a:avLst/>
          </a:prstGeom>
        </p:spPr>
      </p:pic>
    </p:spTree>
    <p:extLst>
      <p:ext uri="{BB962C8B-B14F-4D97-AF65-F5344CB8AC3E}">
        <p14:creationId xmlns:p14="http://schemas.microsoft.com/office/powerpoint/2010/main" val="20907871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Step 1: Create/Update a Contract Template</a:t>
            </a:r>
          </a:p>
          <a:p>
            <a:pPr lvl="1"/>
            <a:endParaRPr lang="en-US" dirty="0"/>
          </a:p>
          <a:p>
            <a:pPr lvl="2"/>
            <a:endParaRPr lang="en-US" dirty="0"/>
          </a:p>
          <a:p>
            <a:pPr lvl="2"/>
            <a:endParaRPr lang="en-US" dirty="0"/>
          </a:p>
          <a:p>
            <a:pPr lvl="2"/>
            <a:endParaRPr lang="en-US" dirty="0"/>
          </a:p>
          <a:p>
            <a:pPr lvl="2"/>
            <a:endParaRPr lang="en-US" dirty="0"/>
          </a:p>
          <a:p>
            <a:pPr lvl="2"/>
            <a:endParaRPr lang="en-US" dirty="0"/>
          </a:p>
          <a:p>
            <a:pPr lvl="3"/>
            <a:endParaRPr lang="en-US" dirty="0"/>
          </a:p>
          <a:p>
            <a:pPr lvl="1"/>
            <a:endParaRPr lang="en-US" dirty="0"/>
          </a:p>
        </p:txBody>
      </p:sp>
      <p:pic>
        <p:nvPicPr>
          <p:cNvPr id="8" name="Picture 7">
            <a:extLst>
              <a:ext uri="{FF2B5EF4-FFF2-40B4-BE49-F238E27FC236}">
                <a16:creationId xmlns:a16="http://schemas.microsoft.com/office/drawing/2014/main" id="{8941F7B4-A0A6-B6DD-1739-12D20DF796B7}"/>
              </a:ext>
            </a:extLst>
          </p:cNvPr>
          <p:cNvPicPr>
            <a:picLocks noChangeAspect="1"/>
          </p:cNvPicPr>
          <p:nvPr/>
        </p:nvPicPr>
        <p:blipFill>
          <a:blip r:embed="rId2"/>
          <a:stretch>
            <a:fillRect/>
          </a:stretch>
        </p:blipFill>
        <p:spPr>
          <a:xfrm>
            <a:off x="0" y="2178068"/>
            <a:ext cx="12192000" cy="4679932"/>
          </a:xfrm>
          <a:prstGeom prst="rect">
            <a:avLst/>
          </a:prstGeom>
        </p:spPr>
      </p:pic>
    </p:spTree>
    <p:extLst>
      <p:ext uri="{BB962C8B-B14F-4D97-AF65-F5344CB8AC3E}">
        <p14:creationId xmlns:p14="http://schemas.microsoft.com/office/powerpoint/2010/main" val="1821024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Step 1: Create/Update a Contract Template</a:t>
            </a:r>
          </a:p>
          <a:p>
            <a:pPr lvl="1"/>
            <a:endParaRPr lang="en-US" dirty="0"/>
          </a:p>
          <a:p>
            <a:pPr lvl="2"/>
            <a:r>
              <a:rPr lang="en-US" dirty="0"/>
              <a:t>Make any necessary changes to the data in the Contract Template </a:t>
            </a:r>
          </a:p>
          <a:p>
            <a:pPr lvl="2"/>
            <a:endParaRPr lang="en-US" dirty="0"/>
          </a:p>
          <a:p>
            <a:pPr lvl="2"/>
            <a:r>
              <a:rPr lang="en-US" dirty="0"/>
              <a:t>Make sure to select the appropriate Contract Type and Work Group</a:t>
            </a:r>
          </a:p>
          <a:p>
            <a:pPr lvl="2"/>
            <a:endParaRPr lang="en-US" dirty="0"/>
          </a:p>
          <a:p>
            <a:pPr lvl="2"/>
            <a:r>
              <a:rPr lang="en-US" dirty="0"/>
              <a:t>The final step in the process will be to click the Template Actions button on the top right of the screen and choose ‘Finalize and Activate’.</a:t>
            </a:r>
          </a:p>
          <a:p>
            <a:pPr lvl="2"/>
            <a:endParaRPr lang="en-US" dirty="0"/>
          </a:p>
          <a:p>
            <a:pPr lvl="2"/>
            <a:r>
              <a:rPr lang="en-US" dirty="0"/>
              <a:t>Note: changes to the Work Group field always trigger a warning message on the screen. </a:t>
            </a:r>
          </a:p>
          <a:p>
            <a:pPr lvl="3"/>
            <a:endParaRPr lang="en-US" dirty="0"/>
          </a:p>
          <a:p>
            <a:pPr lvl="1"/>
            <a:endParaRPr lang="en-US" dirty="0"/>
          </a:p>
        </p:txBody>
      </p:sp>
      <p:pic>
        <p:nvPicPr>
          <p:cNvPr id="5" name="Picture 4">
            <a:extLst>
              <a:ext uri="{FF2B5EF4-FFF2-40B4-BE49-F238E27FC236}">
                <a16:creationId xmlns:a16="http://schemas.microsoft.com/office/drawing/2014/main" id="{4639A08C-5824-FF11-30FF-A7978C0055D7}"/>
              </a:ext>
            </a:extLst>
          </p:cNvPr>
          <p:cNvPicPr>
            <a:picLocks noChangeAspect="1"/>
          </p:cNvPicPr>
          <p:nvPr/>
        </p:nvPicPr>
        <p:blipFill>
          <a:blip r:embed="rId2"/>
          <a:stretch>
            <a:fillRect/>
          </a:stretch>
        </p:blipFill>
        <p:spPr>
          <a:xfrm>
            <a:off x="3421673" y="5387731"/>
            <a:ext cx="5067300" cy="952500"/>
          </a:xfrm>
          <a:prstGeom prst="rect">
            <a:avLst/>
          </a:prstGeom>
        </p:spPr>
      </p:pic>
    </p:spTree>
    <p:extLst>
      <p:ext uri="{BB962C8B-B14F-4D97-AF65-F5344CB8AC3E}">
        <p14:creationId xmlns:p14="http://schemas.microsoft.com/office/powerpoint/2010/main" val="17410680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152400" y="1825625"/>
            <a:ext cx="7448550" cy="4813300"/>
          </a:xfrm>
        </p:spPr>
        <p:txBody>
          <a:bodyPr>
            <a:normAutofit/>
          </a:bodyPr>
          <a:lstStyle/>
          <a:p>
            <a:pPr lvl="1"/>
            <a:r>
              <a:rPr lang="en-US" dirty="0"/>
              <a:t>Step 2: Create the Contract</a:t>
            </a:r>
          </a:p>
          <a:p>
            <a:pPr lvl="2"/>
            <a:r>
              <a:rPr lang="en-US" dirty="0"/>
              <a:t>Reminder: Contract Type on Contract Template must match Contract Type on Contract</a:t>
            </a:r>
          </a:p>
          <a:p>
            <a:pPr lvl="2"/>
            <a:r>
              <a:rPr lang="en-US" dirty="0"/>
              <a:t>Naming Convention: does not exist at University level</a:t>
            </a:r>
          </a:p>
          <a:p>
            <a:pPr lvl="3"/>
            <a:r>
              <a:rPr lang="en-US" dirty="0"/>
              <a:t>Recommendation: adopt a methodology that contains specific searchable terms</a:t>
            </a:r>
          </a:p>
          <a:p>
            <a:pPr lvl="4"/>
            <a:r>
              <a:rPr lang="en-US" dirty="0"/>
              <a:t>Project Number</a:t>
            </a:r>
          </a:p>
          <a:p>
            <a:pPr lvl="4"/>
            <a:r>
              <a:rPr lang="en-US" dirty="0"/>
              <a:t>Contract Type</a:t>
            </a:r>
          </a:p>
          <a:p>
            <a:pPr lvl="3"/>
            <a:r>
              <a:rPr lang="en-US" dirty="0"/>
              <a:t>Example: C19036 PSA Standard Bailey Edward Design Inc. </a:t>
            </a:r>
          </a:p>
          <a:p>
            <a:pPr lvl="2"/>
            <a:r>
              <a:rPr lang="en-US" dirty="0"/>
              <a:t>Contract Numbers</a:t>
            </a:r>
          </a:p>
          <a:p>
            <a:pPr lvl="3"/>
            <a:r>
              <a:rPr lang="en-US" dirty="0"/>
              <a:t>CN-######## for Contracts, Amendments and Change Orders</a:t>
            </a:r>
          </a:p>
          <a:p>
            <a:pPr lvl="3"/>
            <a:r>
              <a:rPr lang="en-US" dirty="0"/>
              <a:t>CAP-######## for Supporting Documents </a:t>
            </a:r>
          </a:p>
          <a:p>
            <a:pPr lvl="1"/>
            <a:endParaRPr lang="en-US" dirty="0"/>
          </a:p>
        </p:txBody>
      </p:sp>
      <p:pic>
        <p:nvPicPr>
          <p:cNvPr id="5" name="Picture 4">
            <a:extLst>
              <a:ext uri="{FF2B5EF4-FFF2-40B4-BE49-F238E27FC236}">
                <a16:creationId xmlns:a16="http://schemas.microsoft.com/office/drawing/2014/main" id="{A36404A3-15CE-5796-8CBD-94C82E24AC98}"/>
              </a:ext>
            </a:extLst>
          </p:cNvPr>
          <p:cNvPicPr>
            <a:picLocks noChangeAspect="1"/>
          </p:cNvPicPr>
          <p:nvPr/>
        </p:nvPicPr>
        <p:blipFill>
          <a:blip r:embed="rId2"/>
          <a:stretch>
            <a:fillRect/>
          </a:stretch>
        </p:blipFill>
        <p:spPr>
          <a:xfrm>
            <a:off x="8896350" y="2400300"/>
            <a:ext cx="2667000" cy="3009900"/>
          </a:xfrm>
          <a:prstGeom prst="rect">
            <a:avLst/>
          </a:prstGeom>
        </p:spPr>
      </p:pic>
    </p:spTree>
    <p:extLst>
      <p:ext uri="{BB962C8B-B14F-4D97-AF65-F5344CB8AC3E}">
        <p14:creationId xmlns:p14="http://schemas.microsoft.com/office/powerpoint/2010/main" val="1553094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152400" y="1825625"/>
            <a:ext cx="5571067" cy="4813300"/>
          </a:xfrm>
        </p:spPr>
        <p:txBody>
          <a:bodyPr>
            <a:normAutofit/>
          </a:bodyPr>
          <a:lstStyle/>
          <a:p>
            <a:pPr lvl="1"/>
            <a:r>
              <a:rPr lang="en-US" dirty="0"/>
              <a:t>Step 2: Create the Contract</a:t>
            </a:r>
          </a:p>
          <a:p>
            <a:pPr lvl="1"/>
            <a:endParaRPr lang="en-US" dirty="0"/>
          </a:p>
          <a:p>
            <a:pPr lvl="2"/>
            <a:r>
              <a:rPr lang="en-US" dirty="0"/>
              <a:t>From the Contracts menu select ‘Create Contract’</a:t>
            </a:r>
          </a:p>
          <a:p>
            <a:pPr lvl="2"/>
            <a:endParaRPr lang="en-US" dirty="0"/>
          </a:p>
          <a:p>
            <a:pPr lvl="2"/>
            <a:r>
              <a:rPr lang="en-US" dirty="0"/>
              <a:t>Complete the entries in the dialog box</a:t>
            </a:r>
          </a:p>
          <a:p>
            <a:pPr lvl="3"/>
            <a:r>
              <a:rPr lang="en-US" dirty="0"/>
              <a:t>Contract Name</a:t>
            </a:r>
          </a:p>
          <a:p>
            <a:pPr lvl="3"/>
            <a:r>
              <a:rPr lang="en-US" dirty="0"/>
              <a:t>Contract Type</a:t>
            </a:r>
          </a:p>
          <a:p>
            <a:pPr lvl="3"/>
            <a:r>
              <a:rPr lang="en-US" dirty="0"/>
              <a:t>Contract Template</a:t>
            </a:r>
          </a:p>
          <a:p>
            <a:pPr lvl="3"/>
            <a:r>
              <a:rPr lang="en-US" dirty="0"/>
              <a:t>Work Group</a:t>
            </a:r>
          </a:p>
          <a:p>
            <a:pPr lvl="3"/>
            <a:r>
              <a:rPr lang="en-US" dirty="0"/>
              <a:t>Main Document Template</a:t>
            </a:r>
          </a:p>
          <a:p>
            <a:pPr lvl="2"/>
            <a:endParaRPr lang="en-US" dirty="0"/>
          </a:p>
          <a:p>
            <a:pPr lvl="2"/>
            <a:r>
              <a:rPr lang="en-US" dirty="0"/>
              <a:t>Click the blue ‘Create Contract’ button</a:t>
            </a:r>
          </a:p>
        </p:txBody>
      </p:sp>
      <p:pic>
        <p:nvPicPr>
          <p:cNvPr id="8" name="Picture 7">
            <a:extLst>
              <a:ext uri="{FF2B5EF4-FFF2-40B4-BE49-F238E27FC236}">
                <a16:creationId xmlns:a16="http://schemas.microsoft.com/office/drawing/2014/main" id="{A0012993-F109-5A13-2121-15719BC49057}"/>
              </a:ext>
            </a:extLst>
          </p:cNvPr>
          <p:cNvPicPr>
            <a:picLocks noChangeAspect="1"/>
          </p:cNvPicPr>
          <p:nvPr/>
        </p:nvPicPr>
        <p:blipFill>
          <a:blip r:embed="rId2"/>
          <a:stretch>
            <a:fillRect/>
          </a:stretch>
        </p:blipFill>
        <p:spPr>
          <a:xfrm>
            <a:off x="6096000" y="1514475"/>
            <a:ext cx="5943600" cy="5343525"/>
          </a:xfrm>
          <a:prstGeom prst="rect">
            <a:avLst/>
          </a:prstGeom>
        </p:spPr>
      </p:pic>
    </p:spTree>
    <p:extLst>
      <p:ext uri="{BB962C8B-B14F-4D97-AF65-F5344CB8AC3E}">
        <p14:creationId xmlns:p14="http://schemas.microsoft.com/office/powerpoint/2010/main" val="1135010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152400" y="1825625"/>
            <a:ext cx="7448550" cy="4813300"/>
          </a:xfrm>
        </p:spPr>
        <p:txBody>
          <a:bodyPr>
            <a:normAutofit/>
          </a:bodyPr>
          <a:lstStyle/>
          <a:p>
            <a:pPr lvl="1"/>
            <a:r>
              <a:rPr lang="en-US" dirty="0"/>
              <a:t>Five Step Process for Contracts in C+</a:t>
            </a:r>
          </a:p>
          <a:p>
            <a:pPr lvl="2"/>
            <a:r>
              <a:rPr lang="en-US" dirty="0"/>
              <a:t>Step 2: Create the Contract</a:t>
            </a:r>
          </a:p>
          <a:p>
            <a:pPr lvl="3"/>
            <a:r>
              <a:rPr lang="en-US" dirty="0"/>
              <a:t>Show Contract Screen</a:t>
            </a:r>
          </a:p>
          <a:p>
            <a:pPr lvl="4"/>
            <a:r>
              <a:rPr lang="en-US" dirty="0"/>
              <a:t>Top Bar</a:t>
            </a:r>
          </a:p>
          <a:p>
            <a:pPr lvl="4"/>
            <a:r>
              <a:rPr lang="en-US" dirty="0"/>
              <a:t>Listing of groups on the left</a:t>
            </a:r>
          </a:p>
          <a:p>
            <a:pPr lvl="4"/>
            <a:r>
              <a:rPr lang="en-US" dirty="0"/>
              <a:t>Main data editing section</a:t>
            </a:r>
          </a:p>
          <a:p>
            <a:pPr lvl="4"/>
            <a:r>
              <a:rPr lang="en-US" dirty="0"/>
              <a:t>Buttons on the bottom.</a:t>
            </a:r>
          </a:p>
          <a:p>
            <a:pPr lvl="4"/>
            <a:r>
              <a:rPr lang="en-US" dirty="0"/>
              <a:t>History</a:t>
            </a:r>
          </a:p>
          <a:p>
            <a:pPr lvl="1"/>
            <a:endParaRPr lang="en-US" dirty="0"/>
          </a:p>
        </p:txBody>
      </p:sp>
      <p:pic>
        <p:nvPicPr>
          <p:cNvPr id="13" name="Picture 12">
            <a:extLst>
              <a:ext uri="{FF2B5EF4-FFF2-40B4-BE49-F238E27FC236}">
                <a16:creationId xmlns:a16="http://schemas.microsoft.com/office/drawing/2014/main" id="{251EDCA6-B224-2668-A4B9-7E18176BF736}"/>
              </a:ext>
            </a:extLst>
          </p:cNvPr>
          <p:cNvPicPr>
            <a:picLocks noChangeAspect="1"/>
          </p:cNvPicPr>
          <p:nvPr/>
        </p:nvPicPr>
        <p:blipFill>
          <a:blip r:embed="rId2"/>
          <a:stretch>
            <a:fillRect/>
          </a:stretch>
        </p:blipFill>
        <p:spPr>
          <a:xfrm>
            <a:off x="479875" y="0"/>
            <a:ext cx="11232249" cy="6858000"/>
          </a:xfrm>
          <a:prstGeom prst="rect">
            <a:avLst/>
          </a:prstGeom>
        </p:spPr>
      </p:pic>
    </p:spTree>
    <p:extLst>
      <p:ext uri="{BB962C8B-B14F-4D97-AF65-F5344CB8AC3E}">
        <p14:creationId xmlns:p14="http://schemas.microsoft.com/office/powerpoint/2010/main" val="1209051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152400" y="1825625"/>
            <a:ext cx="10391422" cy="4813300"/>
          </a:xfrm>
        </p:spPr>
        <p:txBody>
          <a:bodyPr>
            <a:normAutofit/>
          </a:bodyPr>
          <a:lstStyle/>
          <a:p>
            <a:pPr lvl="1"/>
            <a:r>
              <a:rPr lang="en-US" dirty="0"/>
              <a:t>Step 2: Create the Contract</a:t>
            </a:r>
          </a:p>
          <a:p>
            <a:pPr lvl="1"/>
            <a:endParaRPr lang="en-US" dirty="0"/>
          </a:p>
          <a:p>
            <a:pPr lvl="2"/>
            <a:r>
              <a:rPr lang="en-US" dirty="0"/>
              <a:t>Add 2</a:t>
            </a:r>
            <a:r>
              <a:rPr lang="en-US" baseline="30000" dirty="0"/>
              <a:t>nd</a:t>
            </a:r>
            <a:r>
              <a:rPr lang="en-US" dirty="0"/>
              <a:t> Party (unless this contract is a Supporting Document)</a:t>
            </a:r>
          </a:p>
          <a:p>
            <a:pPr lvl="2"/>
            <a:endParaRPr lang="en-US" dirty="0"/>
          </a:p>
          <a:p>
            <a:pPr lvl="2"/>
            <a:r>
              <a:rPr lang="en-US" dirty="0"/>
              <a:t>Review Data in Header</a:t>
            </a:r>
          </a:p>
          <a:p>
            <a:pPr lvl="2"/>
            <a:endParaRPr lang="en-US" dirty="0"/>
          </a:p>
          <a:p>
            <a:pPr lvl="2"/>
            <a:r>
              <a:rPr lang="en-US" dirty="0"/>
              <a:t>If necessary review History of Header data</a:t>
            </a:r>
          </a:p>
          <a:p>
            <a:pPr lvl="2"/>
            <a:endParaRPr lang="en-US" dirty="0"/>
          </a:p>
          <a:p>
            <a:pPr lvl="2"/>
            <a:r>
              <a:rPr lang="en-US" dirty="0"/>
              <a:t>Review Alternative Language tab</a:t>
            </a:r>
          </a:p>
          <a:p>
            <a:pPr lvl="2"/>
            <a:endParaRPr lang="en-US" dirty="0"/>
          </a:p>
          <a:p>
            <a:pPr lvl="2"/>
            <a:r>
              <a:rPr lang="en-US" dirty="0"/>
              <a:t>Go to the Attachments group to see Main Document</a:t>
            </a:r>
          </a:p>
          <a:p>
            <a:pPr lvl="3"/>
            <a:endParaRPr lang="en-US" dirty="0"/>
          </a:p>
          <a:p>
            <a:pPr lvl="1"/>
            <a:endParaRPr lang="en-US" dirty="0"/>
          </a:p>
        </p:txBody>
      </p:sp>
    </p:spTree>
    <p:extLst>
      <p:ext uri="{BB962C8B-B14F-4D97-AF65-F5344CB8AC3E}">
        <p14:creationId xmlns:p14="http://schemas.microsoft.com/office/powerpoint/2010/main" val="539637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152400" y="1825625"/>
            <a:ext cx="10842978" cy="4813300"/>
          </a:xfrm>
        </p:spPr>
        <p:txBody>
          <a:bodyPr>
            <a:normAutofit/>
          </a:bodyPr>
          <a:lstStyle/>
          <a:p>
            <a:pPr lvl="1"/>
            <a:r>
              <a:rPr lang="en-US" dirty="0"/>
              <a:t>Step 2: Create the Contract – Alternate Language Group</a:t>
            </a:r>
          </a:p>
          <a:p>
            <a:pPr lvl="1"/>
            <a:endParaRPr lang="en-US" dirty="0"/>
          </a:p>
        </p:txBody>
      </p:sp>
      <p:pic>
        <p:nvPicPr>
          <p:cNvPr id="5" name="Picture 4">
            <a:extLst>
              <a:ext uri="{FF2B5EF4-FFF2-40B4-BE49-F238E27FC236}">
                <a16:creationId xmlns:a16="http://schemas.microsoft.com/office/drawing/2014/main" id="{D11A0CFF-D74F-33FD-DFBB-1C95065F81F9}"/>
              </a:ext>
            </a:extLst>
          </p:cNvPr>
          <p:cNvPicPr>
            <a:picLocks noChangeAspect="1"/>
          </p:cNvPicPr>
          <p:nvPr/>
        </p:nvPicPr>
        <p:blipFill>
          <a:blip r:embed="rId2"/>
          <a:stretch>
            <a:fillRect/>
          </a:stretch>
        </p:blipFill>
        <p:spPr>
          <a:xfrm>
            <a:off x="993070" y="2472665"/>
            <a:ext cx="9234663" cy="4166260"/>
          </a:xfrm>
          <a:prstGeom prst="rect">
            <a:avLst/>
          </a:prstGeom>
        </p:spPr>
      </p:pic>
    </p:spTree>
    <p:extLst>
      <p:ext uri="{BB962C8B-B14F-4D97-AF65-F5344CB8AC3E}">
        <p14:creationId xmlns:p14="http://schemas.microsoft.com/office/powerpoint/2010/main" val="21335461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152400" y="1825625"/>
            <a:ext cx="12039600" cy="4813300"/>
          </a:xfrm>
        </p:spPr>
        <p:txBody>
          <a:bodyPr>
            <a:normAutofit/>
          </a:bodyPr>
          <a:lstStyle/>
          <a:p>
            <a:pPr lvl="1"/>
            <a:r>
              <a:rPr lang="en-US" dirty="0"/>
              <a:t>Step 2: Create the Contract – Attachment group</a:t>
            </a:r>
          </a:p>
          <a:p>
            <a:pPr lvl="3"/>
            <a:endParaRPr lang="en-US" dirty="0"/>
          </a:p>
          <a:p>
            <a:pPr lvl="1"/>
            <a:endParaRPr lang="en-US" dirty="0"/>
          </a:p>
        </p:txBody>
      </p:sp>
      <p:pic>
        <p:nvPicPr>
          <p:cNvPr id="5" name="Picture 4">
            <a:extLst>
              <a:ext uri="{FF2B5EF4-FFF2-40B4-BE49-F238E27FC236}">
                <a16:creationId xmlns:a16="http://schemas.microsoft.com/office/drawing/2014/main" id="{6BDE4349-2CB0-2BD1-E9D2-2563A3E1E35E}"/>
              </a:ext>
            </a:extLst>
          </p:cNvPr>
          <p:cNvPicPr>
            <a:picLocks noChangeAspect="1"/>
          </p:cNvPicPr>
          <p:nvPr/>
        </p:nvPicPr>
        <p:blipFill>
          <a:blip r:embed="rId2"/>
          <a:stretch>
            <a:fillRect/>
          </a:stretch>
        </p:blipFill>
        <p:spPr>
          <a:xfrm>
            <a:off x="747712" y="2716741"/>
            <a:ext cx="10848975" cy="3524250"/>
          </a:xfrm>
          <a:prstGeom prst="rect">
            <a:avLst/>
          </a:prstGeom>
        </p:spPr>
      </p:pic>
    </p:spTree>
    <p:extLst>
      <p:ext uri="{BB962C8B-B14F-4D97-AF65-F5344CB8AC3E}">
        <p14:creationId xmlns:p14="http://schemas.microsoft.com/office/powerpoint/2010/main" val="22209373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fontScale="92500" lnSpcReduction="20000"/>
          </a:bodyPr>
          <a:lstStyle/>
          <a:p>
            <a:pPr lvl="1"/>
            <a:r>
              <a:rPr lang="en-US" dirty="0"/>
              <a:t>Step 3: Edit the Contract</a:t>
            </a:r>
          </a:p>
          <a:p>
            <a:pPr lvl="1"/>
            <a:endParaRPr lang="en-US" dirty="0"/>
          </a:p>
          <a:p>
            <a:pPr lvl="2"/>
            <a:r>
              <a:rPr lang="en-US" dirty="0"/>
              <a:t>Header Data</a:t>
            </a:r>
          </a:p>
          <a:p>
            <a:pPr lvl="3"/>
            <a:r>
              <a:rPr lang="en-US" dirty="0"/>
              <a:t>You must check out the contract if you want to make changes. However, if you created the contract it is by default checked out to you until you check it in. </a:t>
            </a:r>
          </a:p>
          <a:p>
            <a:pPr lvl="3"/>
            <a:endParaRPr lang="en-US" dirty="0"/>
          </a:p>
          <a:p>
            <a:pPr lvl="3"/>
            <a:r>
              <a:rPr lang="en-US" dirty="0"/>
              <a:t>All data in the Header is editable.</a:t>
            </a:r>
          </a:p>
          <a:p>
            <a:pPr lvl="3"/>
            <a:endParaRPr lang="en-US" dirty="0"/>
          </a:p>
          <a:p>
            <a:pPr lvl="3"/>
            <a:r>
              <a:rPr lang="en-US" dirty="0"/>
              <a:t>Any data changes made in the header are reflected in the contract and the main document but do not impact any Contract Template.</a:t>
            </a:r>
          </a:p>
          <a:p>
            <a:pPr lvl="3"/>
            <a:endParaRPr lang="en-US" dirty="0"/>
          </a:p>
          <a:p>
            <a:pPr lvl="3"/>
            <a:r>
              <a:rPr lang="en-US" dirty="0"/>
              <a:t>Custom fields in the header that drive alternate clauses are denoted by this icon: </a:t>
            </a:r>
          </a:p>
          <a:p>
            <a:pPr lvl="3"/>
            <a:endParaRPr lang="en-US" dirty="0"/>
          </a:p>
          <a:p>
            <a:pPr lvl="3"/>
            <a:r>
              <a:rPr lang="en-US" dirty="0"/>
              <a:t>Any changes to custom fields that drive alternate clauses will result in a new version of the main document being automatically created</a:t>
            </a:r>
          </a:p>
          <a:p>
            <a:pPr lvl="3"/>
            <a:endParaRPr lang="en-US" dirty="0"/>
          </a:p>
          <a:p>
            <a:pPr lvl="3"/>
            <a:r>
              <a:rPr lang="en-US" dirty="0"/>
              <a:t>An audit record of all changes to the header data is available in the History URL</a:t>
            </a:r>
          </a:p>
          <a:p>
            <a:pPr lvl="1"/>
            <a:endParaRPr lang="en-US" dirty="0"/>
          </a:p>
        </p:txBody>
      </p:sp>
      <p:pic>
        <p:nvPicPr>
          <p:cNvPr id="5" name="Picture 4">
            <a:extLst>
              <a:ext uri="{FF2B5EF4-FFF2-40B4-BE49-F238E27FC236}">
                <a16:creationId xmlns:a16="http://schemas.microsoft.com/office/drawing/2014/main" id="{6B9B9FEC-56CC-F73B-43A5-8F1D54C35B84}"/>
              </a:ext>
            </a:extLst>
          </p:cNvPr>
          <p:cNvPicPr>
            <a:picLocks noChangeAspect="1"/>
          </p:cNvPicPr>
          <p:nvPr/>
        </p:nvPicPr>
        <p:blipFill>
          <a:blip r:embed="rId2"/>
          <a:stretch>
            <a:fillRect/>
          </a:stretch>
        </p:blipFill>
        <p:spPr>
          <a:xfrm>
            <a:off x="9745085" y="4480502"/>
            <a:ext cx="333375" cy="304800"/>
          </a:xfrm>
          <a:prstGeom prst="rect">
            <a:avLst/>
          </a:prstGeom>
        </p:spPr>
      </p:pic>
    </p:spTree>
    <p:extLst>
      <p:ext uri="{BB962C8B-B14F-4D97-AF65-F5344CB8AC3E}">
        <p14:creationId xmlns:p14="http://schemas.microsoft.com/office/powerpoint/2010/main" val="199495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EDB4-D96F-89B8-0E03-6ECDBBC4F18E}"/>
              </a:ext>
            </a:extLst>
          </p:cNvPr>
          <p:cNvSpPr>
            <a:spLocks noGrp="1"/>
          </p:cNvSpPr>
          <p:nvPr>
            <p:ph type="title"/>
          </p:nvPr>
        </p:nvSpPr>
        <p:spPr/>
        <p:txBody>
          <a:bodyPr/>
          <a:lstStyle/>
          <a:p>
            <a:pPr marR="0" algn="ctr" rtl="0"/>
            <a:r>
              <a:rPr lang="en-US" dirty="0">
                <a:latin typeface="Calibri" panose="020F0502020204030204" pitchFamily="34" charset="0"/>
              </a:rPr>
              <a:t>Contracts+ at University of Illinois</a:t>
            </a:r>
            <a:endParaRPr lang="en-US" b="0" i="0" u="none" strike="noStrike" baseline="0" dirty="0">
              <a:latin typeface="Calibri" panose="020F0502020204030204" pitchFamily="34" charset="0"/>
            </a:endParaRPr>
          </a:p>
        </p:txBody>
      </p:sp>
      <p:sp>
        <p:nvSpPr>
          <p:cNvPr id="3" name="Text Placeholder 2">
            <a:extLst>
              <a:ext uri="{FF2B5EF4-FFF2-40B4-BE49-F238E27FC236}">
                <a16:creationId xmlns:a16="http://schemas.microsoft.com/office/drawing/2014/main" id="{D3FF9115-3230-A393-700C-D02BCD74CF3D}"/>
              </a:ext>
            </a:extLst>
          </p:cNvPr>
          <p:cNvSpPr>
            <a:spLocks noGrp="1"/>
          </p:cNvSpPr>
          <p:nvPr>
            <p:ph type="body" idx="1"/>
          </p:nvPr>
        </p:nvSpPr>
        <p:spPr>
          <a:xfrm>
            <a:off x="838200" y="1574800"/>
            <a:ext cx="10515600" cy="5067299"/>
          </a:xfrm>
        </p:spPr>
        <p:txBody>
          <a:bodyPr/>
          <a:lstStyle/>
          <a:p>
            <a:pPr marL="0" indent="0" algn="ctr">
              <a:buNone/>
            </a:pPr>
            <a:r>
              <a:rPr lang="en-US" dirty="0"/>
              <a:t>Terminology </a:t>
            </a:r>
          </a:p>
          <a:p>
            <a:endParaRPr lang="en-US" dirty="0"/>
          </a:p>
        </p:txBody>
      </p:sp>
      <p:pic>
        <p:nvPicPr>
          <p:cNvPr id="6" name="Picture 5">
            <a:extLst>
              <a:ext uri="{FF2B5EF4-FFF2-40B4-BE49-F238E27FC236}">
                <a16:creationId xmlns:a16="http://schemas.microsoft.com/office/drawing/2014/main" id="{ACA7C44C-761B-9822-A6CD-76400095763F}"/>
              </a:ext>
            </a:extLst>
          </p:cNvPr>
          <p:cNvPicPr>
            <a:picLocks noChangeAspect="1"/>
          </p:cNvPicPr>
          <p:nvPr/>
        </p:nvPicPr>
        <p:blipFill>
          <a:blip r:embed="rId2"/>
          <a:stretch>
            <a:fillRect/>
          </a:stretch>
        </p:blipFill>
        <p:spPr>
          <a:xfrm>
            <a:off x="797011" y="2371724"/>
            <a:ext cx="10358568" cy="4121151"/>
          </a:xfrm>
          <a:prstGeom prst="rect">
            <a:avLst/>
          </a:prstGeom>
        </p:spPr>
      </p:pic>
    </p:spTree>
    <p:extLst>
      <p:ext uri="{BB962C8B-B14F-4D97-AF65-F5344CB8AC3E}">
        <p14:creationId xmlns:p14="http://schemas.microsoft.com/office/powerpoint/2010/main" val="10197401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152400" y="1825625"/>
            <a:ext cx="7448550" cy="4813300"/>
          </a:xfrm>
        </p:spPr>
        <p:txBody>
          <a:bodyPr>
            <a:normAutofit/>
          </a:bodyPr>
          <a:lstStyle/>
          <a:p>
            <a:pPr lvl="1"/>
            <a:r>
              <a:rPr lang="en-US" dirty="0"/>
              <a:t>Five Step Process for Contracts in C+</a:t>
            </a:r>
          </a:p>
          <a:p>
            <a:pPr lvl="2"/>
            <a:r>
              <a:rPr lang="en-US" dirty="0"/>
              <a:t>Step 2: Create the Contract</a:t>
            </a:r>
          </a:p>
          <a:p>
            <a:pPr lvl="3"/>
            <a:r>
              <a:rPr lang="en-US" dirty="0"/>
              <a:t>Show Contract Screen</a:t>
            </a:r>
          </a:p>
          <a:p>
            <a:pPr lvl="4"/>
            <a:r>
              <a:rPr lang="en-US" dirty="0"/>
              <a:t>Top Bar</a:t>
            </a:r>
          </a:p>
          <a:p>
            <a:pPr lvl="4"/>
            <a:r>
              <a:rPr lang="en-US" dirty="0"/>
              <a:t>Listing of groups on the left</a:t>
            </a:r>
          </a:p>
          <a:p>
            <a:pPr lvl="4"/>
            <a:r>
              <a:rPr lang="en-US" dirty="0"/>
              <a:t>Main data editing section</a:t>
            </a:r>
          </a:p>
          <a:p>
            <a:pPr lvl="4"/>
            <a:r>
              <a:rPr lang="en-US" dirty="0"/>
              <a:t>Buttons on the bottom.</a:t>
            </a:r>
          </a:p>
          <a:p>
            <a:pPr lvl="4"/>
            <a:r>
              <a:rPr lang="en-US" dirty="0"/>
              <a:t>History</a:t>
            </a:r>
          </a:p>
          <a:p>
            <a:pPr lvl="1"/>
            <a:endParaRPr lang="en-US" dirty="0"/>
          </a:p>
        </p:txBody>
      </p:sp>
      <p:pic>
        <p:nvPicPr>
          <p:cNvPr id="13" name="Picture 12">
            <a:extLst>
              <a:ext uri="{FF2B5EF4-FFF2-40B4-BE49-F238E27FC236}">
                <a16:creationId xmlns:a16="http://schemas.microsoft.com/office/drawing/2014/main" id="{251EDCA6-B224-2668-A4B9-7E18176BF736}"/>
              </a:ext>
            </a:extLst>
          </p:cNvPr>
          <p:cNvPicPr>
            <a:picLocks noChangeAspect="1"/>
          </p:cNvPicPr>
          <p:nvPr/>
        </p:nvPicPr>
        <p:blipFill>
          <a:blip r:embed="rId2"/>
          <a:stretch>
            <a:fillRect/>
          </a:stretch>
        </p:blipFill>
        <p:spPr>
          <a:xfrm>
            <a:off x="479875" y="0"/>
            <a:ext cx="11232249" cy="6858000"/>
          </a:xfrm>
          <a:prstGeom prst="rect">
            <a:avLst/>
          </a:prstGeom>
        </p:spPr>
      </p:pic>
    </p:spTree>
    <p:extLst>
      <p:ext uri="{BB962C8B-B14F-4D97-AF65-F5344CB8AC3E}">
        <p14:creationId xmlns:p14="http://schemas.microsoft.com/office/powerpoint/2010/main" val="30843585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fontScale="77500" lnSpcReduction="20000"/>
          </a:bodyPr>
          <a:lstStyle/>
          <a:p>
            <a:pPr lvl="1"/>
            <a:r>
              <a:rPr lang="en-US" dirty="0"/>
              <a:t>Step 3: Edit the Contract (Continued)</a:t>
            </a:r>
          </a:p>
          <a:p>
            <a:pPr lvl="1"/>
            <a:endParaRPr lang="en-US" dirty="0"/>
          </a:p>
          <a:p>
            <a:pPr lvl="2"/>
            <a:r>
              <a:rPr lang="en-US" dirty="0"/>
              <a:t>Contract Document</a:t>
            </a:r>
          </a:p>
          <a:p>
            <a:pPr lvl="3"/>
            <a:r>
              <a:rPr lang="en-US" dirty="0"/>
              <a:t>Located on the Attachments entry in the list of Header groups on the left side of the Contract screen</a:t>
            </a:r>
          </a:p>
          <a:p>
            <a:pPr lvl="3"/>
            <a:endParaRPr lang="en-US" dirty="0"/>
          </a:p>
          <a:p>
            <a:pPr lvl="3"/>
            <a:r>
              <a:rPr lang="en-US" dirty="0"/>
              <a:t>To download the document for review click on the Main Document URL.</a:t>
            </a:r>
          </a:p>
          <a:p>
            <a:pPr lvl="3"/>
            <a:endParaRPr lang="en-US" dirty="0"/>
          </a:p>
          <a:p>
            <a:pPr lvl="3"/>
            <a:r>
              <a:rPr lang="en-US" dirty="0"/>
              <a:t>To make changes to the main document open up the Jaggaer Word App and make changes in the Word.  Installation instructions for the Jaggaer Word App are on the Box site and will be distributed via email.</a:t>
            </a:r>
          </a:p>
          <a:p>
            <a:pPr lvl="3"/>
            <a:endParaRPr lang="en-US" dirty="0"/>
          </a:p>
          <a:p>
            <a:pPr lvl="3"/>
            <a:r>
              <a:rPr lang="en-US" dirty="0"/>
              <a:t>All main documents should be reviewed.  Instructions are provided in Comments on the right side of the document to designate areas that need user attention. Comments can be accessed using the Review functionality in Word.</a:t>
            </a:r>
          </a:p>
          <a:p>
            <a:pPr lvl="3"/>
            <a:endParaRPr lang="en-US" dirty="0"/>
          </a:p>
          <a:p>
            <a:pPr lvl="3"/>
            <a:r>
              <a:rPr lang="en-US" dirty="0"/>
              <a:t>Search the document for instances of [[ which would indicate a custom field that wasn’t populated on the header or an alternate clause that didn’t get inserted because of a missing custom field.</a:t>
            </a:r>
          </a:p>
          <a:p>
            <a:pPr lvl="3"/>
            <a:endParaRPr lang="en-US" dirty="0"/>
          </a:p>
          <a:p>
            <a:pPr lvl="3"/>
            <a:r>
              <a:rPr lang="en-US" dirty="0"/>
              <a:t>Once all changes are complete, check in the changes. A new version of the Main Document is automatically created.</a:t>
            </a:r>
          </a:p>
          <a:p>
            <a:pPr lvl="3"/>
            <a:endParaRPr lang="en-US" dirty="0"/>
          </a:p>
          <a:p>
            <a:pPr lvl="3"/>
            <a:r>
              <a:rPr lang="en-US" dirty="0"/>
              <a:t>The version history is maintained by C+ and any two versions of the main document can be compared using the Version History menu item under the Action Item button.</a:t>
            </a:r>
          </a:p>
          <a:p>
            <a:pPr lvl="1"/>
            <a:endParaRPr lang="en-US" dirty="0"/>
          </a:p>
        </p:txBody>
      </p:sp>
    </p:spTree>
    <p:extLst>
      <p:ext uri="{BB962C8B-B14F-4D97-AF65-F5344CB8AC3E}">
        <p14:creationId xmlns:p14="http://schemas.microsoft.com/office/powerpoint/2010/main" val="8859279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a:xfrm>
            <a:off x="152400" y="1825625"/>
            <a:ext cx="12039600" cy="4813300"/>
          </a:xfrm>
        </p:spPr>
        <p:txBody>
          <a:bodyPr>
            <a:normAutofit/>
          </a:bodyPr>
          <a:lstStyle/>
          <a:p>
            <a:pPr lvl="1"/>
            <a:r>
              <a:rPr lang="en-US" dirty="0"/>
              <a:t>Step 2: Create the Contract – Attachment group</a:t>
            </a:r>
          </a:p>
          <a:p>
            <a:pPr lvl="3"/>
            <a:endParaRPr lang="en-US" dirty="0"/>
          </a:p>
          <a:p>
            <a:pPr lvl="1"/>
            <a:endParaRPr lang="en-US" dirty="0"/>
          </a:p>
        </p:txBody>
      </p:sp>
      <p:pic>
        <p:nvPicPr>
          <p:cNvPr id="5" name="Picture 4">
            <a:extLst>
              <a:ext uri="{FF2B5EF4-FFF2-40B4-BE49-F238E27FC236}">
                <a16:creationId xmlns:a16="http://schemas.microsoft.com/office/drawing/2014/main" id="{6BDE4349-2CB0-2BD1-E9D2-2563A3E1E35E}"/>
              </a:ext>
            </a:extLst>
          </p:cNvPr>
          <p:cNvPicPr>
            <a:picLocks noChangeAspect="1"/>
          </p:cNvPicPr>
          <p:nvPr/>
        </p:nvPicPr>
        <p:blipFill>
          <a:blip r:embed="rId2"/>
          <a:stretch>
            <a:fillRect/>
          </a:stretch>
        </p:blipFill>
        <p:spPr>
          <a:xfrm>
            <a:off x="747712" y="2716741"/>
            <a:ext cx="10848975" cy="3524250"/>
          </a:xfrm>
          <a:prstGeom prst="rect">
            <a:avLst/>
          </a:prstGeom>
        </p:spPr>
      </p:pic>
    </p:spTree>
    <p:extLst>
      <p:ext uri="{BB962C8B-B14F-4D97-AF65-F5344CB8AC3E}">
        <p14:creationId xmlns:p14="http://schemas.microsoft.com/office/powerpoint/2010/main" val="34968289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Step 4: Execute an Internal Review Round</a:t>
            </a:r>
          </a:p>
          <a:p>
            <a:pPr lvl="2"/>
            <a:r>
              <a:rPr lang="en-US" dirty="0"/>
              <a:t>Located on the Review Rounds entry in the list of Header groups on the left side of the Contract screen.</a:t>
            </a:r>
          </a:p>
          <a:p>
            <a:pPr lvl="2"/>
            <a:r>
              <a:rPr lang="en-US" dirty="0"/>
              <a:t>Review Rounds automatically bypass steps where at least one user isn’t assigned to the necessary step.</a:t>
            </a:r>
          </a:p>
          <a:p>
            <a:pPr lvl="3"/>
            <a:r>
              <a:rPr lang="en-US" dirty="0"/>
              <a:t>There currently is not any configuration associated with the Risk Management Review step  </a:t>
            </a:r>
          </a:p>
          <a:p>
            <a:pPr lvl="2"/>
            <a:r>
              <a:rPr lang="en-US" dirty="0"/>
              <a:t>Only one user needs to act on the Review Round at each step.</a:t>
            </a:r>
          </a:p>
          <a:p>
            <a:pPr lvl="2"/>
            <a:r>
              <a:rPr lang="en-US" dirty="0"/>
              <a:t>User can review header data and contents of the contract document itself.</a:t>
            </a:r>
          </a:p>
          <a:p>
            <a:pPr lvl="2"/>
            <a:r>
              <a:rPr lang="en-US" dirty="0"/>
              <a:t>This is not an approval process. User at each step can only provide comments and finishes the step by clicking the ‘Done with Internal Review’ button.</a:t>
            </a:r>
          </a:p>
          <a:p>
            <a:pPr lvl="1"/>
            <a:endParaRPr lang="en-US" dirty="0"/>
          </a:p>
        </p:txBody>
      </p:sp>
      <p:pic>
        <p:nvPicPr>
          <p:cNvPr id="5" name="Picture 4">
            <a:extLst>
              <a:ext uri="{FF2B5EF4-FFF2-40B4-BE49-F238E27FC236}">
                <a16:creationId xmlns:a16="http://schemas.microsoft.com/office/drawing/2014/main" id="{3DC95692-60A2-8445-0E4C-A1E1A80AF1FE}"/>
              </a:ext>
            </a:extLst>
          </p:cNvPr>
          <p:cNvPicPr>
            <a:picLocks noChangeAspect="1"/>
          </p:cNvPicPr>
          <p:nvPr/>
        </p:nvPicPr>
        <p:blipFill>
          <a:blip r:embed="rId2"/>
          <a:stretch>
            <a:fillRect/>
          </a:stretch>
        </p:blipFill>
        <p:spPr>
          <a:xfrm>
            <a:off x="0" y="5113383"/>
            <a:ext cx="12192000" cy="1603283"/>
          </a:xfrm>
          <a:prstGeom prst="rect">
            <a:avLst/>
          </a:prstGeom>
        </p:spPr>
      </p:pic>
    </p:spTree>
    <p:extLst>
      <p:ext uri="{BB962C8B-B14F-4D97-AF65-F5344CB8AC3E}">
        <p14:creationId xmlns:p14="http://schemas.microsoft.com/office/powerpoint/2010/main" val="30594049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1256-832B-1389-F6FB-132687ECDBA6}"/>
              </a:ext>
            </a:extLst>
          </p:cNvPr>
          <p:cNvSpPr>
            <a:spLocks noGrp="1"/>
          </p:cNvSpPr>
          <p:nvPr>
            <p:ph type="title"/>
          </p:nvPr>
        </p:nvSpPr>
        <p:spPr/>
        <p:txBody>
          <a:bodyPr>
            <a:normAutofit/>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C+ </a:t>
            </a:r>
            <a:r>
              <a:rPr lang="en-US" dirty="0">
                <a:latin typeface="Calibri" panose="020F0502020204030204" pitchFamily="34" charset="0"/>
              </a:rPr>
              <a:t>Capital Contract Process</a:t>
            </a:r>
            <a:r>
              <a:rPr lang="en-US" b="0" i="0" u="none" strike="noStrike" baseline="0" dirty="0">
                <a:latin typeface="Calibri" panose="020F0502020204030204" pitchFamily="34" charset="0"/>
              </a:rPr>
              <a:t>  </a:t>
            </a:r>
            <a:endParaRPr lang="en-US" b="0" i="0" u="none" strike="noStrike"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id="{197DBC75-6572-66C0-D780-B07B5AD04494}"/>
              </a:ext>
            </a:extLst>
          </p:cNvPr>
          <p:cNvSpPr>
            <a:spLocks noGrp="1"/>
          </p:cNvSpPr>
          <p:nvPr>
            <p:ph type="body" idx="1"/>
          </p:nvPr>
        </p:nvSpPr>
        <p:spPr/>
        <p:txBody>
          <a:bodyPr>
            <a:normAutofit/>
          </a:bodyPr>
          <a:lstStyle/>
          <a:p>
            <a:pPr lvl="1"/>
            <a:r>
              <a:rPr lang="en-US" dirty="0"/>
              <a:t>Step 5: Complete the Approval Workflow</a:t>
            </a:r>
          </a:p>
          <a:p>
            <a:pPr lvl="1"/>
            <a:endParaRPr lang="en-US" dirty="0"/>
          </a:p>
          <a:p>
            <a:pPr lvl="2"/>
            <a:r>
              <a:rPr lang="en-US" dirty="0"/>
              <a:t>Located on the Submit for Approval entry in the list of Header groups on the left side of the Contract screen.</a:t>
            </a:r>
          </a:p>
          <a:p>
            <a:pPr lvl="2"/>
            <a:endParaRPr lang="en-US" dirty="0"/>
          </a:p>
          <a:p>
            <a:pPr lvl="2"/>
            <a:r>
              <a:rPr lang="en-US" dirty="0"/>
              <a:t>Only Amendments, Change Orders, and Contracts requiring Comptroller signature should be submitted into the Approval Workflow</a:t>
            </a:r>
          </a:p>
          <a:p>
            <a:pPr lvl="3"/>
            <a:endParaRPr lang="en-US" dirty="0"/>
          </a:p>
          <a:p>
            <a:pPr lvl="2"/>
            <a:r>
              <a:rPr lang="en-US" dirty="0"/>
              <a:t>All required fields on the Contract header must be completed.</a:t>
            </a:r>
          </a:p>
          <a:p>
            <a:pPr lvl="2"/>
            <a:endParaRPr lang="en-US" dirty="0"/>
          </a:p>
          <a:p>
            <a:pPr lvl="2"/>
            <a:r>
              <a:rPr lang="en-US" dirty="0"/>
              <a:t>Nothing related to the Approval Workflow is changing as a result of the June 1 go-live of the contract creation process in Contracts+</a:t>
            </a:r>
          </a:p>
        </p:txBody>
      </p:sp>
    </p:spTree>
    <p:extLst>
      <p:ext uri="{BB962C8B-B14F-4D97-AF65-F5344CB8AC3E}">
        <p14:creationId xmlns:p14="http://schemas.microsoft.com/office/powerpoint/2010/main" val="243420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8A5B-CFC0-14C3-9FA4-A83F8F005B0E}"/>
              </a:ext>
            </a:extLst>
          </p:cNvPr>
          <p:cNvSpPr>
            <a:spLocks noGrp="1"/>
          </p:cNvSpPr>
          <p:nvPr>
            <p:ph type="title"/>
          </p:nvPr>
        </p:nvSpPr>
        <p:spPr/>
        <p:txBody>
          <a:bodyPr/>
          <a:lstStyle/>
          <a:p>
            <a:pPr marR="0" rtl="0"/>
            <a:r>
              <a:rPr lang="en-US" b="0" i="0" u="none" strike="noStrike" baseline="0" dirty="0">
                <a:latin typeface="Calibri" panose="020F0502020204030204" pitchFamily="34" charset="0"/>
              </a:rPr>
              <a:t>Contracts+ Demonstration</a:t>
            </a:r>
          </a:p>
        </p:txBody>
      </p:sp>
      <p:sp>
        <p:nvSpPr>
          <p:cNvPr id="3" name="Text Placeholder 2">
            <a:extLst>
              <a:ext uri="{FF2B5EF4-FFF2-40B4-BE49-F238E27FC236}">
                <a16:creationId xmlns:a16="http://schemas.microsoft.com/office/drawing/2014/main" id="{253F8ABE-C49C-E0F2-5FE0-A870856A6DED}"/>
              </a:ext>
            </a:extLst>
          </p:cNvPr>
          <p:cNvSpPr>
            <a:spLocks noGrp="1"/>
          </p:cNvSpPr>
          <p:nvPr>
            <p:ph type="body" idx="1"/>
          </p:nvPr>
        </p:nvSpPr>
        <p:spPr/>
        <p:txBody>
          <a:bodyPr>
            <a:normAutofit fontScale="92500" lnSpcReduction="20000"/>
          </a:bodyPr>
          <a:lstStyle/>
          <a:p>
            <a:r>
              <a:rPr lang="en-US" dirty="0"/>
              <a:t>Basic Navigation</a:t>
            </a:r>
          </a:p>
          <a:p>
            <a:r>
              <a:rPr lang="en-US" dirty="0"/>
              <a:t>Contract Templates</a:t>
            </a:r>
          </a:p>
          <a:p>
            <a:pPr lvl="1"/>
            <a:r>
              <a:rPr lang="en-US" dirty="0"/>
              <a:t>Create a new contract template</a:t>
            </a:r>
          </a:p>
          <a:p>
            <a:pPr lvl="1"/>
            <a:r>
              <a:rPr lang="en-US" dirty="0"/>
              <a:t>Search for a contract template</a:t>
            </a:r>
          </a:p>
          <a:p>
            <a:pPr lvl="1"/>
            <a:r>
              <a:rPr lang="en-US" dirty="0"/>
              <a:t>Edit an existing contract template</a:t>
            </a:r>
          </a:p>
          <a:p>
            <a:r>
              <a:rPr lang="en-US" dirty="0"/>
              <a:t>Create a Contract</a:t>
            </a:r>
          </a:p>
          <a:p>
            <a:pPr lvl="1"/>
            <a:r>
              <a:rPr lang="en-US" dirty="0"/>
              <a:t>Contract Type on Contract Template must match Contract Type on Contract</a:t>
            </a:r>
          </a:p>
          <a:p>
            <a:pPr lvl="1"/>
            <a:r>
              <a:rPr lang="en-US" dirty="0"/>
              <a:t>Edit data in Contract Header</a:t>
            </a:r>
          </a:p>
          <a:p>
            <a:pPr lvl="1"/>
            <a:r>
              <a:rPr lang="en-US" dirty="0"/>
              <a:t>View history of data in Contract Header</a:t>
            </a:r>
          </a:p>
          <a:p>
            <a:pPr lvl="1"/>
            <a:r>
              <a:rPr lang="en-US" dirty="0"/>
              <a:t>Edit the Contract document using Jaggaer Word App</a:t>
            </a:r>
          </a:p>
          <a:p>
            <a:pPr lvl="1"/>
            <a:r>
              <a:rPr lang="en-US" dirty="0"/>
              <a:t>View version history of Contract document</a:t>
            </a:r>
          </a:p>
          <a:p>
            <a:r>
              <a:rPr lang="en-US" dirty="0"/>
              <a:t>Initiate Internal Review Round</a:t>
            </a:r>
          </a:p>
          <a:p>
            <a:pPr lvl="1"/>
            <a:endParaRPr lang="en-US" dirty="0"/>
          </a:p>
        </p:txBody>
      </p:sp>
    </p:spTree>
    <p:extLst>
      <p:ext uri="{BB962C8B-B14F-4D97-AF65-F5344CB8AC3E}">
        <p14:creationId xmlns:p14="http://schemas.microsoft.com/office/powerpoint/2010/main" val="423976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0C6F-DC64-D839-05EC-F10BDF78287B}"/>
              </a:ext>
            </a:extLst>
          </p:cNvPr>
          <p:cNvSpPr>
            <a:spLocks noGrp="1"/>
          </p:cNvSpPr>
          <p:nvPr>
            <p:ph type="title"/>
          </p:nvPr>
        </p:nvSpPr>
        <p:spPr/>
        <p:txBody>
          <a:bodyPr/>
          <a:lstStyle/>
          <a:p>
            <a:pPr algn="ctr"/>
            <a:r>
              <a:rPr lang="en-US" dirty="0"/>
              <a:t>Contracts+ at University of Illinois</a:t>
            </a:r>
          </a:p>
        </p:txBody>
      </p:sp>
      <p:sp>
        <p:nvSpPr>
          <p:cNvPr id="3" name="Text Placeholder 2">
            <a:extLst>
              <a:ext uri="{FF2B5EF4-FFF2-40B4-BE49-F238E27FC236}">
                <a16:creationId xmlns:a16="http://schemas.microsoft.com/office/drawing/2014/main" id="{44695D63-3A6E-1395-BE4D-F641454DB88A}"/>
              </a:ext>
            </a:extLst>
          </p:cNvPr>
          <p:cNvSpPr>
            <a:spLocks noGrp="1"/>
          </p:cNvSpPr>
          <p:nvPr>
            <p:ph type="body" idx="1"/>
          </p:nvPr>
        </p:nvSpPr>
        <p:spPr/>
        <p:txBody>
          <a:bodyPr/>
          <a:lstStyle/>
          <a:p>
            <a:r>
              <a:rPr lang="en-US" dirty="0"/>
              <a:t>Contracts+ Components</a:t>
            </a:r>
          </a:p>
          <a:p>
            <a:pPr lvl="1"/>
            <a:r>
              <a:rPr lang="en-US" dirty="0"/>
              <a:t>Environments</a:t>
            </a:r>
          </a:p>
          <a:p>
            <a:pPr lvl="1"/>
            <a:r>
              <a:rPr lang="en-US" dirty="0"/>
              <a:t>User Roles and Access</a:t>
            </a:r>
          </a:p>
          <a:p>
            <a:pPr lvl="1"/>
            <a:r>
              <a:rPr lang="en-US" dirty="0"/>
              <a:t>Main Document Template (MDT)</a:t>
            </a:r>
          </a:p>
          <a:p>
            <a:pPr lvl="1"/>
            <a:r>
              <a:rPr lang="en-US" dirty="0"/>
              <a:t>Contract Template</a:t>
            </a:r>
          </a:p>
          <a:p>
            <a:pPr lvl="1"/>
            <a:r>
              <a:rPr lang="en-US" dirty="0"/>
              <a:t>Contract Header</a:t>
            </a:r>
          </a:p>
        </p:txBody>
      </p:sp>
    </p:spTree>
    <p:extLst>
      <p:ext uri="{BB962C8B-B14F-4D97-AF65-F5344CB8AC3E}">
        <p14:creationId xmlns:p14="http://schemas.microsoft.com/office/powerpoint/2010/main" val="403602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879D-C5B4-D4B8-24E7-932AA674E1DE}"/>
              </a:ext>
            </a:extLst>
          </p:cNvPr>
          <p:cNvSpPr>
            <a:spLocks noGrp="1"/>
          </p:cNvSpPr>
          <p:nvPr>
            <p:ph type="title"/>
          </p:nvPr>
        </p:nvSpPr>
        <p:spPr/>
        <p:txBody>
          <a:bodyPr/>
          <a:lstStyle/>
          <a:p>
            <a:pPr marR="0" algn="ctr" rtl="0"/>
            <a:r>
              <a:rPr lang="en-US" sz="2000" b="0" i="0" u="none" strike="noStrike" baseline="0" dirty="0">
                <a:latin typeface="Calibri" panose="020F0502020204030204" pitchFamily="34" charset="0"/>
              </a:rPr>
              <a:t>Contracts+ Components</a:t>
            </a:r>
            <a:br>
              <a:rPr lang="en-US" b="0" i="0" u="none" strike="noStrike" baseline="0" dirty="0">
                <a:latin typeface="Calibri" panose="020F0502020204030204" pitchFamily="34" charset="0"/>
              </a:rPr>
            </a:br>
            <a:r>
              <a:rPr lang="en-US" b="0" i="0" u="none" strike="noStrike" baseline="0" dirty="0">
                <a:latin typeface="Calibri" panose="020F0502020204030204" pitchFamily="34" charset="0"/>
              </a:rPr>
              <a:t>Environments</a:t>
            </a:r>
          </a:p>
        </p:txBody>
      </p:sp>
      <p:sp>
        <p:nvSpPr>
          <p:cNvPr id="3" name="Text Placeholder 2">
            <a:extLst>
              <a:ext uri="{FF2B5EF4-FFF2-40B4-BE49-F238E27FC236}">
                <a16:creationId xmlns:a16="http://schemas.microsoft.com/office/drawing/2014/main" id="{4010E323-E001-4AA2-6244-434CE5ADA2E5}"/>
              </a:ext>
            </a:extLst>
          </p:cNvPr>
          <p:cNvSpPr>
            <a:spLocks noGrp="1"/>
          </p:cNvSpPr>
          <p:nvPr>
            <p:ph type="body" idx="1"/>
          </p:nvPr>
        </p:nvSpPr>
        <p:spPr/>
        <p:txBody>
          <a:bodyPr/>
          <a:lstStyle/>
          <a:p>
            <a:r>
              <a:rPr lang="en-US" dirty="0"/>
              <a:t>Test Environment (UIT)</a:t>
            </a:r>
          </a:p>
          <a:p>
            <a:pPr lvl="1"/>
            <a:r>
              <a:rPr lang="en-US" dirty="0">
                <a:hlinkClick r:id="rId2"/>
              </a:rPr>
              <a:t>https://usertest.sciquest.com/apps/Router/Login?OrgName=UIllinois&amp;URL=</a:t>
            </a:r>
            <a:r>
              <a:rPr lang="en-US" dirty="0"/>
              <a:t> </a:t>
            </a:r>
          </a:p>
          <a:p>
            <a:pPr lvl="1"/>
            <a:r>
              <a:rPr lang="en-US" dirty="0"/>
              <a:t>Native Contracts+ authentication</a:t>
            </a:r>
          </a:p>
          <a:p>
            <a:pPr lvl="1"/>
            <a:endParaRPr lang="en-US" dirty="0"/>
          </a:p>
          <a:p>
            <a:r>
              <a:rPr lang="en-US" dirty="0"/>
              <a:t>Production Environment</a:t>
            </a:r>
          </a:p>
          <a:p>
            <a:pPr lvl="1"/>
            <a:r>
              <a:rPr lang="en-US" dirty="0">
                <a:hlinkClick r:id="rId3"/>
              </a:rPr>
              <a:t>https://webprod.admin.uillinois.edu/ssa/servlet/SelfServiceLogin?appName=edu.uillinois.aits.iBuyHelper</a:t>
            </a:r>
            <a:r>
              <a:rPr lang="en-US" dirty="0"/>
              <a:t> </a:t>
            </a:r>
          </a:p>
          <a:p>
            <a:pPr lvl="1"/>
            <a:r>
              <a:rPr lang="en-US" dirty="0"/>
              <a:t>Authentication uses standard University </a:t>
            </a:r>
            <a:r>
              <a:rPr lang="en-US" dirty="0" err="1"/>
              <a:t>Netid</a:t>
            </a:r>
            <a:r>
              <a:rPr lang="en-US" dirty="0"/>
              <a:t>/Password with 2FA</a:t>
            </a:r>
          </a:p>
        </p:txBody>
      </p:sp>
    </p:spTree>
    <p:extLst>
      <p:ext uri="{BB962C8B-B14F-4D97-AF65-F5344CB8AC3E}">
        <p14:creationId xmlns:p14="http://schemas.microsoft.com/office/powerpoint/2010/main" val="2275903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0089CC027E794F972C72379E483499" ma:contentTypeVersion="13" ma:contentTypeDescription="Create a new document." ma:contentTypeScope="" ma:versionID="8fd36ca69c93c56bd8b0ad09d4e85892">
  <xsd:schema xmlns:xsd="http://www.w3.org/2001/XMLSchema" xmlns:xs="http://www.w3.org/2001/XMLSchema" xmlns:p="http://schemas.microsoft.com/office/2006/metadata/properties" xmlns:ns2="f7861a92-94f5-49ee-9de7-97ce60660b0d" xmlns:ns3="1c3033c6-850d-4082-a86a-0d1cef7ddc1b" targetNamespace="http://schemas.microsoft.com/office/2006/metadata/properties" ma:root="true" ma:fieldsID="55b42ed5ccf78236239f33ff8981320b" ns2:_="" ns3:_="">
    <xsd:import namespace="f7861a92-94f5-49ee-9de7-97ce60660b0d"/>
    <xsd:import namespace="1c3033c6-850d-4082-a86a-0d1cef7ddc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61a92-94f5-49ee-9de7-97ce60660b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3033c6-850d-4082-a86a-0d1cef7ddc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108A71-7D27-4EBB-B26E-CD273C91979E}">
  <ds:schemaRefs>
    <ds:schemaRef ds:uri="http://schemas.microsoft.com/sharepoint/v3/contenttype/forms"/>
  </ds:schemaRefs>
</ds:datastoreItem>
</file>

<file path=customXml/itemProps2.xml><?xml version="1.0" encoding="utf-8"?>
<ds:datastoreItem xmlns:ds="http://schemas.openxmlformats.org/officeDocument/2006/customXml" ds:itemID="{0F2116E4-E3FF-4503-BA6A-6D6AF894F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61a92-94f5-49ee-9de7-97ce60660b0d"/>
    <ds:schemaRef ds:uri="1c3033c6-850d-4082-a86a-0d1cef7ddc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B57A5D-D0ED-4ADA-9240-2AF313D3C203}">
  <ds:schemaRefs>
    <ds:schemaRef ds:uri="http://purl.org/dc/elements/1.1/"/>
    <ds:schemaRef ds:uri="http://schemas.microsoft.com/office/2006/documentManagement/types"/>
    <ds:schemaRef ds:uri="1c3033c6-850d-4082-a86a-0d1cef7ddc1b"/>
    <ds:schemaRef ds:uri="http://purl.org/dc/terms/"/>
    <ds:schemaRef ds:uri="f7861a92-94f5-49ee-9de7-97ce60660b0d"/>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1498</TotalTime>
  <Words>4782</Words>
  <Application>Microsoft Office PowerPoint</Application>
  <PresentationFormat>Widescreen</PresentationFormat>
  <Paragraphs>741</Paragraphs>
  <Slides>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Calibri Light</vt:lpstr>
      <vt:lpstr>Times New Roman</vt:lpstr>
      <vt:lpstr>Office Theme</vt:lpstr>
      <vt:lpstr>Contracts+  Contract Administrator Training  5/23/2022 &amp; 5/25/2022</vt:lpstr>
      <vt:lpstr>Training Agenda</vt:lpstr>
      <vt:lpstr>Contracts+ at University of Illinois</vt:lpstr>
      <vt:lpstr>Contracts+ at University of Illinois</vt:lpstr>
      <vt:lpstr>Contracts+ at University of Illinois</vt:lpstr>
      <vt:lpstr>Contracts+ at University of Illinois</vt:lpstr>
      <vt:lpstr>Contracts+ at University of Illinois</vt:lpstr>
      <vt:lpstr>Contracts+ at University of Illinois</vt:lpstr>
      <vt:lpstr>Contracts+ Components Environments</vt:lpstr>
      <vt:lpstr>Contracts+ Components User Roles and Access</vt:lpstr>
      <vt:lpstr>Contracts+ Components User Roles and Access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Main Document Templates (MDT) </vt:lpstr>
      <vt:lpstr>Contracts+ Components Contract Templates  </vt:lpstr>
      <vt:lpstr>Contracts+ Components Contract Templates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Contract Header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Components C+ Capital Contract Process  </vt:lpstr>
      <vt:lpstr>Contracts+ Demonstration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Contracts+  Contract Administrator Training  5/23/2022</dc:title>
  <dc:creator>Baysore, Mark</dc:creator>
  <cp:lastModifiedBy>Baysore, Mark</cp:lastModifiedBy>
  <cp:revision>22</cp:revision>
  <dcterms:created xsi:type="dcterms:W3CDTF">2022-05-20T12:24:05Z</dcterms:created>
  <dcterms:modified xsi:type="dcterms:W3CDTF">2022-05-23T14:53:58Z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0x010100B30089CC027E794F972C72379E483499</vt:lpwstr>
  </property>
</Properties>
</file>